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23"/>
  </p:notesMasterIdLst>
  <p:handoutMasterIdLst>
    <p:handoutMasterId r:id="rId24"/>
  </p:handoutMasterIdLst>
  <p:sldIdLst>
    <p:sldId id="257" r:id="rId4"/>
    <p:sldId id="258" r:id="rId5"/>
    <p:sldId id="259" r:id="rId6"/>
    <p:sldId id="264" r:id="rId7"/>
    <p:sldId id="269" r:id="rId8"/>
    <p:sldId id="266" r:id="rId9"/>
    <p:sldId id="268" r:id="rId10"/>
    <p:sldId id="270" r:id="rId11"/>
    <p:sldId id="271" r:id="rId12"/>
    <p:sldId id="272" r:id="rId13"/>
    <p:sldId id="267" r:id="rId14"/>
    <p:sldId id="275" r:id="rId15"/>
    <p:sldId id="274" r:id="rId16"/>
    <p:sldId id="276" r:id="rId17"/>
    <p:sldId id="273" r:id="rId18"/>
    <p:sldId id="278" r:id="rId19"/>
    <p:sldId id="279" r:id="rId20"/>
    <p:sldId id="277" r:id="rId21"/>
    <p:sldId id="280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F45B-01D4-4593-93BD-3C4CFEE5DA97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431CE-D816-4CFF-A2B5-BB99814B5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86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7C3AB-8A23-45A4-A7BE-D8FA0F0A3E4F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DC18-FA49-4EA6-AEA7-2827FAC5D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9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EE8AA-58BA-4E54-8EB4-3FC9FFBFA388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6319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9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6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42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3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2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88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06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65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36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84252" y="296103"/>
            <a:ext cx="6549299" cy="347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5333" b="1" i="1"/>
            </a:lvl1pPr>
            <a:lvl2pPr lvl="1" rtl="0">
              <a:spcBef>
                <a:spcPts val="0"/>
              </a:spcBef>
              <a:buSzPct val="100000"/>
              <a:defRPr sz="5333" b="1" i="1"/>
            </a:lvl2pPr>
            <a:lvl3pPr lvl="2" rtl="0">
              <a:spcBef>
                <a:spcPts val="0"/>
              </a:spcBef>
              <a:buSzPct val="100000"/>
              <a:defRPr sz="5333" b="1" i="1"/>
            </a:lvl3pPr>
            <a:lvl4pPr lvl="3" rtl="0">
              <a:spcBef>
                <a:spcPts val="0"/>
              </a:spcBef>
              <a:buSzPct val="100000"/>
              <a:defRPr sz="5333" b="1" i="1"/>
            </a:lvl4pPr>
            <a:lvl5pPr lvl="4" rtl="0">
              <a:spcBef>
                <a:spcPts val="0"/>
              </a:spcBef>
              <a:buSzPct val="100000"/>
              <a:defRPr sz="5333" b="1" i="1"/>
            </a:lvl5pPr>
            <a:lvl6pPr lvl="5" rtl="0">
              <a:spcBef>
                <a:spcPts val="0"/>
              </a:spcBef>
              <a:buSzPct val="100000"/>
              <a:defRPr sz="5333" b="1" i="1"/>
            </a:lvl6pPr>
            <a:lvl7pPr lvl="6" rtl="0">
              <a:spcBef>
                <a:spcPts val="0"/>
              </a:spcBef>
              <a:buSzPct val="100000"/>
              <a:defRPr sz="5333" b="1" i="1"/>
            </a:lvl7pPr>
            <a:lvl8pPr lvl="7" rtl="0">
              <a:spcBef>
                <a:spcPts val="0"/>
              </a:spcBef>
              <a:buSzPct val="100000"/>
              <a:defRPr sz="5333" b="1" i="1"/>
            </a:lvl8pPr>
            <a:lvl9pPr lvl="8">
              <a:spcBef>
                <a:spcPts val="0"/>
              </a:spcBef>
              <a:buSzPct val="100000"/>
              <a:defRPr sz="5333" b="1" i="1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9075" y="194699"/>
            <a:ext cx="1807200" cy="167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46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11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315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44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4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11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38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970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091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129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645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87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84251" y="296102"/>
            <a:ext cx="6549299" cy="347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5333" b="1" i="1"/>
            </a:lvl1pPr>
            <a:lvl2pPr lvl="1" rtl="0">
              <a:spcBef>
                <a:spcPts val="0"/>
              </a:spcBef>
              <a:buSzPct val="100000"/>
              <a:defRPr sz="5333" b="1" i="1"/>
            </a:lvl2pPr>
            <a:lvl3pPr lvl="2" rtl="0">
              <a:spcBef>
                <a:spcPts val="0"/>
              </a:spcBef>
              <a:buSzPct val="100000"/>
              <a:defRPr sz="5333" b="1" i="1"/>
            </a:lvl3pPr>
            <a:lvl4pPr lvl="3" rtl="0">
              <a:spcBef>
                <a:spcPts val="0"/>
              </a:spcBef>
              <a:buSzPct val="100000"/>
              <a:defRPr sz="5333" b="1" i="1"/>
            </a:lvl4pPr>
            <a:lvl5pPr lvl="4" rtl="0">
              <a:spcBef>
                <a:spcPts val="0"/>
              </a:spcBef>
              <a:buSzPct val="100000"/>
              <a:defRPr sz="5333" b="1" i="1"/>
            </a:lvl5pPr>
            <a:lvl6pPr lvl="5" rtl="0">
              <a:spcBef>
                <a:spcPts val="0"/>
              </a:spcBef>
              <a:buSzPct val="100000"/>
              <a:defRPr sz="5333" b="1" i="1"/>
            </a:lvl6pPr>
            <a:lvl7pPr lvl="6" rtl="0">
              <a:spcBef>
                <a:spcPts val="0"/>
              </a:spcBef>
              <a:buSzPct val="100000"/>
              <a:defRPr sz="5333" b="1" i="1"/>
            </a:lvl7pPr>
            <a:lvl8pPr lvl="7" rtl="0">
              <a:spcBef>
                <a:spcPts val="0"/>
              </a:spcBef>
              <a:buSzPct val="100000"/>
              <a:defRPr sz="5333" b="1" i="1"/>
            </a:lvl8pPr>
            <a:lvl9pPr lvl="8">
              <a:spcBef>
                <a:spcPts val="0"/>
              </a:spcBef>
              <a:buSzPct val="100000"/>
              <a:defRPr sz="5333" b="1" i="1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9075" y="194699"/>
            <a:ext cx="1807200" cy="167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41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0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3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A3EFAC-65B8-439F-9C35-3FE1635D14B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E15F-CD07-4A2C-B77A-EA289B222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3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ctrTitle"/>
          </p:nvPr>
        </p:nvSpPr>
        <p:spPr bwMode="auto">
          <a:xfrm>
            <a:off x="755576" y="1196752"/>
            <a:ext cx="7772400" cy="1981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cap="none" dirty="0">
                <a:latin typeface="Georgia" panose="02040502050405020303" pitchFamily="18" charset="0"/>
              </a:rPr>
              <a:t>Исследовательская деятельность школьников как средство реализации этнокультурного компонента образования</a:t>
            </a:r>
            <a:endParaRPr lang="ru-RU" sz="3200" b="1" cap="none" dirty="0" smtClean="0">
              <a:effectLst/>
              <a:latin typeface="Georgia" panose="02040502050405020303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221088"/>
            <a:ext cx="7467600" cy="2103512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Смирнова Елена Петровна, к.и.н.,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заместитель директора по УВР</a:t>
            </a:r>
          </a:p>
          <a:p>
            <a:pPr algn="r" eaLnBrk="1" hangingPunct="1">
              <a:lnSpc>
                <a:spcPct val="80000"/>
              </a:lnSpc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МОУ «Ломоносовская гимназия» г.Петрозаводска</a:t>
            </a:r>
          </a:p>
        </p:txBody>
      </p:sp>
      <p:pic>
        <p:nvPicPr>
          <p:cNvPr id="4" name="Picture 2" descr="https://r1.nubex.ru/s1633-27d/f2231_b6/logo_3c9003cb7e288031affa4dc0ce9734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4"/>
            <a:ext cx="22669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99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Спектр тем этнокультурной направленности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038600" cy="4718304"/>
          </a:xfrm>
        </p:spPr>
        <p:txBody>
          <a:bodyPr>
            <a:noAutofit/>
          </a:bodyPr>
          <a:lstStyle/>
          <a:p>
            <a:r>
              <a:rPr lang="ru-RU" sz="1400" dirty="0"/>
              <a:t>Архитектура моего города</a:t>
            </a:r>
          </a:p>
          <a:p>
            <a:r>
              <a:rPr lang="ru-RU" sz="1400" dirty="0" smtClean="0"/>
              <a:t>Памятники моего города/ села</a:t>
            </a:r>
          </a:p>
          <a:p>
            <a:r>
              <a:rPr lang="ru-RU" sz="1400" dirty="0"/>
              <a:t>Выдающиеся земляки</a:t>
            </a:r>
          </a:p>
          <a:p>
            <a:r>
              <a:rPr lang="ru-RU" sz="1400" dirty="0" smtClean="0"/>
              <a:t>Герои войны (ПМВ, ВОВ, афганской войны, чеченских войн, СВО и т.п.)</a:t>
            </a:r>
          </a:p>
          <a:p>
            <a:r>
              <a:rPr lang="ru-RU" sz="1400" dirty="0"/>
              <a:t>Демографическая ситуация на территории родного </a:t>
            </a:r>
            <a:r>
              <a:rPr lang="ru-RU" sz="1400" dirty="0" smtClean="0"/>
              <a:t>села/ города</a:t>
            </a:r>
            <a:endParaRPr lang="ru-RU" sz="1400" dirty="0"/>
          </a:p>
          <a:p>
            <a:r>
              <a:rPr lang="ru-RU" sz="1400" dirty="0"/>
              <a:t>Дети войны</a:t>
            </a:r>
          </a:p>
          <a:p>
            <a:r>
              <a:rPr lang="ru-RU" sz="1400" dirty="0"/>
              <a:t>Дом, в котором мы </a:t>
            </a:r>
            <a:r>
              <a:rPr lang="ru-RU" sz="1400" dirty="0" smtClean="0"/>
              <a:t>живем</a:t>
            </a:r>
            <a:endParaRPr lang="ru-RU" sz="1400" dirty="0"/>
          </a:p>
          <a:p>
            <a:r>
              <a:rPr lang="ru-RU" sz="1400" dirty="0"/>
              <a:t>Женщина на войне</a:t>
            </a:r>
          </a:p>
          <a:p>
            <a:r>
              <a:rPr lang="ru-RU" sz="1400" dirty="0"/>
              <a:t>Заводы нашего </a:t>
            </a:r>
            <a:r>
              <a:rPr lang="ru-RU" sz="1400" dirty="0" smtClean="0"/>
              <a:t>города</a:t>
            </a:r>
          </a:p>
          <a:p>
            <a:r>
              <a:rPr lang="ru-RU" sz="1400" b="1" dirty="0"/>
              <a:t>Из истории моей </a:t>
            </a:r>
            <a:r>
              <a:rPr lang="ru-RU" sz="1400" b="1" dirty="0" smtClean="0"/>
              <a:t>семьи</a:t>
            </a:r>
          </a:p>
          <a:p>
            <a:r>
              <a:rPr lang="ru-RU" sz="1400" dirty="0"/>
              <a:t>История и значение герба родного </a:t>
            </a:r>
            <a:r>
              <a:rPr lang="ru-RU" sz="1400" dirty="0" smtClean="0"/>
              <a:t>города</a:t>
            </a:r>
            <a:endParaRPr lang="ru-RU" sz="1400" dirty="0"/>
          </a:p>
          <a:p>
            <a:r>
              <a:rPr lang="ru-RU" sz="1400" dirty="0"/>
              <a:t>История моего города</a:t>
            </a:r>
          </a:p>
          <a:p>
            <a:r>
              <a:rPr lang="ru-RU" sz="1400" b="1" dirty="0"/>
              <a:t>История моего села</a:t>
            </a:r>
          </a:p>
          <a:p>
            <a:r>
              <a:rPr lang="ru-RU" sz="1400" dirty="0"/>
              <a:t>История моей улицы</a:t>
            </a:r>
          </a:p>
          <a:p>
            <a:r>
              <a:rPr lang="ru-RU" sz="1400" dirty="0"/>
              <a:t>История моей </a:t>
            </a:r>
            <a:r>
              <a:rPr lang="ru-RU" sz="1400" dirty="0" smtClean="0"/>
              <a:t>школы (известные выпускники)</a:t>
            </a:r>
            <a:endParaRPr lang="ru-RU" sz="1400" dirty="0"/>
          </a:p>
          <a:p>
            <a:r>
              <a:rPr lang="ru-RU" sz="1400" dirty="0" smtClean="0"/>
              <a:t>История </a:t>
            </a:r>
            <a:r>
              <a:rPr lang="ru-RU" sz="1400" dirty="0"/>
              <a:t>одного экспоната</a:t>
            </a:r>
          </a:p>
          <a:p>
            <a:r>
              <a:rPr lang="ru-RU" sz="1400" dirty="0"/>
              <a:t>История села в военный период</a:t>
            </a:r>
          </a:p>
          <a:p>
            <a:r>
              <a:rPr lang="ru-RU" sz="1400" b="1" dirty="0"/>
              <a:t>Исчезнувшие деревни моей малой </a:t>
            </a:r>
            <a:r>
              <a:rPr lang="ru-RU" sz="1400" b="1" dirty="0" smtClean="0"/>
              <a:t>Родины</a:t>
            </a:r>
          </a:p>
          <a:p>
            <a:r>
              <a:rPr lang="ru-RU" sz="1400" dirty="0"/>
              <a:t>Листая старый </a:t>
            </a:r>
            <a:r>
              <a:rPr lang="ru-RU" sz="1400" dirty="0" smtClean="0"/>
              <a:t>альбом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392488" cy="5544616"/>
          </a:xfrm>
        </p:spPr>
        <p:txBody>
          <a:bodyPr>
            <a:normAutofit/>
          </a:bodyPr>
          <a:lstStyle/>
          <a:p>
            <a:r>
              <a:rPr lang="ru-RU" sz="1400" b="1" dirty="0"/>
              <a:t>Личные дневники</a:t>
            </a:r>
          </a:p>
          <a:p>
            <a:r>
              <a:rPr lang="ru-RU" sz="1400" dirty="0"/>
              <a:t>Маршрут </a:t>
            </a:r>
            <a:r>
              <a:rPr lang="ru-RU" sz="1400" dirty="0" err="1"/>
              <a:t>этнотура</a:t>
            </a:r>
            <a:r>
              <a:rPr lang="ru-RU" sz="1400" dirty="0"/>
              <a:t> по нашему </a:t>
            </a:r>
            <a:r>
              <a:rPr lang="ru-RU" sz="1400" dirty="0" smtClean="0"/>
              <a:t>краю</a:t>
            </a:r>
            <a:endParaRPr lang="ru-RU" sz="1400" dirty="0"/>
          </a:p>
          <a:p>
            <a:r>
              <a:rPr lang="ru-RU" sz="1400" dirty="0"/>
              <a:t>Мастера нашего </a:t>
            </a:r>
            <a:r>
              <a:rPr lang="ru-RU" sz="1400" dirty="0" smtClean="0"/>
              <a:t>края</a:t>
            </a:r>
          </a:p>
          <a:p>
            <a:r>
              <a:rPr lang="ru-RU" sz="1400" dirty="0"/>
              <a:t>Музей – гордость школы</a:t>
            </a:r>
          </a:p>
          <a:p>
            <a:r>
              <a:rPr lang="ru-RU" sz="1400" dirty="0" smtClean="0"/>
              <a:t>Народные праздники – </a:t>
            </a:r>
            <a:r>
              <a:rPr lang="ru-RU" sz="1400" dirty="0"/>
              <a:t>изучение и </a:t>
            </a:r>
            <a:r>
              <a:rPr lang="ru-RU" sz="1400" dirty="0" smtClean="0"/>
              <a:t>реконструкция</a:t>
            </a:r>
          </a:p>
          <a:p>
            <a:r>
              <a:rPr lang="ru-RU" sz="1400" dirty="0"/>
              <a:t>Национальная кухня и напитки</a:t>
            </a:r>
          </a:p>
          <a:p>
            <a:r>
              <a:rPr lang="ru-RU" sz="1400" dirty="0"/>
              <a:t>Наше побережье</a:t>
            </a:r>
          </a:p>
          <a:p>
            <a:r>
              <a:rPr lang="ru-RU" sz="1400" dirty="0"/>
              <a:t>Наши </a:t>
            </a:r>
            <a:r>
              <a:rPr lang="ru-RU" sz="1400" dirty="0" smtClean="0"/>
              <a:t>заповедники</a:t>
            </a:r>
          </a:p>
          <a:p>
            <a:r>
              <a:rPr lang="ru-RU" sz="1400" dirty="0"/>
              <a:t>О чем может рассказать старая открытка?</a:t>
            </a:r>
          </a:p>
          <a:p>
            <a:r>
              <a:rPr lang="ru-RU" sz="1400" dirty="0"/>
              <a:t>Обряды нашего </a:t>
            </a:r>
            <a:r>
              <a:rPr lang="ru-RU" sz="1400" dirty="0" smtClean="0"/>
              <a:t>края</a:t>
            </a:r>
          </a:p>
          <a:p>
            <a:r>
              <a:rPr lang="ru-RU" sz="1400" dirty="0"/>
              <a:t>Перспективы развития туризма в нашем крае.</a:t>
            </a:r>
          </a:p>
          <a:p>
            <a:r>
              <a:rPr lang="ru-RU" sz="1400" dirty="0"/>
              <a:t>Перспективы развития экономики родного края.</a:t>
            </a:r>
            <a:endParaRPr lang="ru-RU" sz="1400" dirty="0" smtClean="0"/>
          </a:p>
          <a:p>
            <a:r>
              <a:rPr lang="ru-RU" sz="1400" dirty="0"/>
              <a:t>Топонимы </a:t>
            </a:r>
            <a:r>
              <a:rPr lang="ru-RU" sz="1400" dirty="0" smtClean="0"/>
              <a:t>моей </a:t>
            </a:r>
            <a:r>
              <a:rPr lang="ru-RU" sz="1400" dirty="0"/>
              <a:t>малой Родины.</a:t>
            </a:r>
          </a:p>
          <a:p>
            <a:r>
              <a:rPr lang="ru-RU" sz="1400" dirty="0"/>
              <a:t>Трагическая страница в истории моего города.</a:t>
            </a:r>
          </a:p>
          <a:p>
            <a:r>
              <a:rPr lang="ru-RU" sz="1400" b="1" dirty="0"/>
              <a:t>Традиции нашего края</a:t>
            </a:r>
          </a:p>
          <a:p>
            <a:r>
              <a:rPr lang="ru-RU" sz="1400" dirty="0"/>
              <a:t>Традиционные образы в народной песне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Фольклор</a:t>
            </a:r>
          </a:p>
          <a:p>
            <a:r>
              <a:rPr lang="ru-RU" sz="1400" dirty="0"/>
              <a:t>Храмы нашей местности</a:t>
            </a:r>
          </a:p>
          <a:p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5652120" y="5949280"/>
            <a:ext cx="3312368" cy="7200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Актуальность исследования</a:t>
            </a:r>
            <a:endParaRPr lang="ru-RU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 bwMode="auto">
          <a:xfrm>
            <a:off x="3048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cap="none" dirty="0" smtClean="0">
                <a:solidFill>
                  <a:schemeClr val="tx1"/>
                </a:solidFill>
                <a:effectLst/>
                <a:latin typeface="Georgia" pitchFamily="18" charset="0"/>
              </a:rPr>
              <a:t>Темы исследовательских работ</a:t>
            </a:r>
          </a:p>
        </p:txBody>
      </p:sp>
      <p:sp>
        <p:nvSpPr>
          <p:cNvPr id="37890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История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Жизнь военнопленных в КФССР в 1944-1949гг.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История женского образования в Карелии в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XIX-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начале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XX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веков (по материалам газеты «ОГВ»)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«Искорка» в мире детской периодики Карелии (из истории журнала «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Кипиня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»)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Первая русская революция 1905-1907 г.г.: оценка событий в газете «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Олонецкие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губернские ведомости»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Карельская вышивка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Эвакуация населения и учреждений Петрозаводска в годы ВОВ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Судьба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ингерманландских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финнов в 1930-40-е годы (по материалам воспоминаний)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7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чко с текстом: овальное 127"/>
          <p:cNvSpPr/>
          <p:nvPr/>
        </p:nvSpPr>
        <p:spPr>
          <a:xfrm>
            <a:off x="29737" y="980728"/>
            <a:ext cx="8741702" cy="3096344"/>
          </a:xfrm>
          <a:prstGeom prst="wedgeEllipseCallout">
            <a:avLst>
              <a:gd name="adj1" fmla="val -20340"/>
              <a:gd name="adj2" fmla="val 73185"/>
            </a:avLst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rPr>
              <a:t>Цель исследования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rPr>
              <a:t>– заранее осознанный и желаемый конечный результат, который планирует достичь учащийся в итоге своей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05401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70" y="425892"/>
            <a:ext cx="8379377" cy="9066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 исследования- глагол действия…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724627">
            <a:off x="857252" y="1515787"/>
            <a:ext cx="146623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6697" y="1405908"/>
            <a:ext cx="228883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исследовать</a:t>
            </a:r>
          </a:p>
        </p:txBody>
      </p:sp>
      <p:sp>
        <p:nvSpPr>
          <p:cNvPr id="9" name="TextBox 8"/>
          <p:cNvSpPr txBox="1"/>
          <p:nvPr/>
        </p:nvSpPr>
        <p:spPr>
          <a:xfrm rot="807096">
            <a:off x="4832193" y="1649125"/>
            <a:ext cx="1758815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выяснить</a:t>
            </a:r>
          </a:p>
        </p:txBody>
      </p:sp>
      <p:sp>
        <p:nvSpPr>
          <p:cNvPr id="10" name="TextBox 9"/>
          <p:cNvSpPr txBox="1"/>
          <p:nvPr/>
        </p:nvSpPr>
        <p:spPr>
          <a:xfrm rot="492180">
            <a:off x="6905545" y="2069500"/>
            <a:ext cx="157126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5627" y="2894771"/>
            <a:ext cx="21333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</a:t>
            </a:r>
          </a:p>
        </p:txBody>
      </p:sp>
      <p:sp>
        <p:nvSpPr>
          <p:cNvPr id="12" name="TextBox 11"/>
          <p:cNvSpPr txBox="1"/>
          <p:nvPr/>
        </p:nvSpPr>
        <p:spPr>
          <a:xfrm rot="21271200">
            <a:off x="5871467" y="1098404"/>
            <a:ext cx="32873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проанализировать</a:t>
            </a:r>
          </a:p>
        </p:txBody>
      </p:sp>
      <p:sp>
        <p:nvSpPr>
          <p:cNvPr id="13" name="TextBox 12"/>
          <p:cNvSpPr txBox="1"/>
          <p:nvPr/>
        </p:nvSpPr>
        <p:spPr>
          <a:xfrm rot="1522875">
            <a:off x="7035733" y="4149819"/>
            <a:ext cx="204408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</a:t>
            </a:r>
          </a:p>
        </p:txBody>
      </p:sp>
      <p:sp>
        <p:nvSpPr>
          <p:cNvPr id="14" name="TextBox 13"/>
          <p:cNvSpPr txBox="1"/>
          <p:nvPr/>
        </p:nvSpPr>
        <p:spPr>
          <a:xfrm rot="696160">
            <a:off x="4569901" y="3222822"/>
            <a:ext cx="165058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показать</a:t>
            </a:r>
          </a:p>
        </p:txBody>
      </p:sp>
      <p:sp>
        <p:nvSpPr>
          <p:cNvPr id="15" name="TextBox 14"/>
          <p:cNvSpPr txBox="1"/>
          <p:nvPr/>
        </p:nvSpPr>
        <p:spPr>
          <a:xfrm rot="20905214">
            <a:off x="4151943" y="2376146"/>
            <a:ext cx="191988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проверить</a:t>
            </a:r>
          </a:p>
        </p:txBody>
      </p:sp>
      <p:sp>
        <p:nvSpPr>
          <p:cNvPr id="16" name="TextBox 15"/>
          <p:cNvSpPr txBox="1"/>
          <p:nvPr/>
        </p:nvSpPr>
        <p:spPr>
          <a:xfrm rot="21160429">
            <a:off x="2803489" y="4192565"/>
            <a:ext cx="3732625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привлечь к проблеме</a:t>
            </a:r>
          </a:p>
        </p:txBody>
      </p:sp>
      <p:sp>
        <p:nvSpPr>
          <p:cNvPr id="17" name="TextBox 16"/>
          <p:cNvSpPr txBox="1"/>
          <p:nvPr/>
        </p:nvSpPr>
        <p:spPr>
          <a:xfrm rot="20411592">
            <a:off x="54296" y="2542922"/>
            <a:ext cx="210115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обосновать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0411" y="2961213"/>
            <a:ext cx="184377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обобщить</a:t>
            </a:r>
          </a:p>
        </p:txBody>
      </p:sp>
      <p:sp>
        <p:nvSpPr>
          <p:cNvPr id="19" name="TextBox 18"/>
          <p:cNvSpPr txBox="1"/>
          <p:nvPr/>
        </p:nvSpPr>
        <p:spPr>
          <a:xfrm rot="642633">
            <a:off x="1834287" y="2039007"/>
            <a:ext cx="1504066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описать</a:t>
            </a:r>
          </a:p>
        </p:txBody>
      </p:sp>
      <p:sp>
        <p:nvSpPr>
          <p:cNvPr id="20" name="TextBox 19"/>
          <p:cNvSpPr txBox="1"/>
          <p:nvPr/>
        </p:nvSpPr>
        <p:spPr>
          <a:xfrm rot="777608">
            <a:off x="864743" y="3475373"/>
            <a:ext cx="127323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узнать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7397" y="5085184"/>
            <a:ext cx="88448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Схема составления цели исследования: </a:t>
            </a:r>
          </a:p>
          <a:p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 Выберите глагол 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действия: изучить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, исследовать, выяснить и др.</a:t>
            </a:r>
          </a:p>
          <a:p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2. Добавьте название предмета </a:t>
            </a:r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исследования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 </a:t>
            </a:r>
            <a:endParaRPr lang="ru-RU" sz="20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Пример: - Изучить историю главной улицы моего села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1" name="Облачко с текстом: овальное 127"/>
          <p:cNvSpPr/>
          <p:nvPr/>
        </p:nvSpPr>
        <p:spPr>
          <a:xfrm>
            <a:off x="27117" y="4387905"/>
            <a:ext cx="2038570" cy="838791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         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Задачи </a:t>
            </a:r>
            <a:r>
              <a:rPr lang="ru-RU" sz="28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исследования - </a:t>
            </a:r>
            <a:r>
              <a:rPr lang="ru-RU" sz="28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последовательные глаголы действия, ведущие к цели </a:t>
            </a:r>
            <a:endParaRPr lang="ru-RU" sz="28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84507" y="1613140"/>
            <a:ext cx="5648147" cy="5244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8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  <a:t>Задачи</a:t>
            </a:r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 - это  последовательное движение по  этапам теоретической и экспериментальной работы учащегося с начала до конца исследования, конкретизация, уточнение цели</a:t>
            </a:r>
          </a:p>
          <a:p>
            <a:pPr marL="0" indent="0" algn="just">
              <a:buNone/>
            </a:pPr>
            <a:endParaRPr lang="ru-RU" sz="18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b="1" i="1" dirty="0" smtClean="0">
                <a:latin typeface="Georgia" panose="02040502050405020303" pitchFamily="18" charset="0"/>
                <a:cs typeface="Arial" panose="020B0604020202020204" pitchFamily="34" charset="0"/>
              </a:rPr>
              <a:t>С каких слов можно  начать формулировки задач исследования?</a:t>
            </a:r>
          </a:p>
          <a:p>
            <a:pPr marL="0" indent="0" algn="just">
              <a:buNone/>
            </a:pPr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 и т.п. </a:t>
            </a:r>
          </a:p>
          <a:p>
            <a:pPr marL="0" indent="0" algn="just">
              <a:buNone/>
            </a:pPr>
            <a:endParaRPr lang="ru-RU" sz="1800" i="1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ru-RU" sz="1800" i="1" dirty="0" smtClean="0">
              <a:latin typeface="Georgia" panose="02040502050405020303" pitchFamily="18" charset="0"/>
            </a:endParaRPr>
          </a:p>
          <a:p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исследовать историю названия главной улицы села;</a:t>
            </a:r>
          </a:p>
          <a:p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проанализировать значимость улицы </a:t>
            </a:r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  <a:sym typeface="Symbol"/>
              </a:rPr>
              <a:t>название в социально-экономической и культурной жизни села, в том числе по мнению местных жителей</a:t>
            </a:r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разработать туристический маршрут по главной улице села.</a:t>
            </a:r>
          </a:p>
          <a:p>
            <a:pPr marL="0" algn="just"/>
            <a:endParaRPr lang="en-US" dirty="0"/>
          </a:p>
        </p:txBody>
      </p:sp>
      <p:sp>
        <p:nvSpPr>
          <p:cNvPr id="4" name="Облачко с текстом: овальное 127"/>
          <p:cNvSpPr/>
          <p:nvPr/>
        </p:nvSpPr>
        <p:spPr>
          <a:xfrm>
            <a:off x="288986" y="1788487"/>
            <a:ext cx="2917885" cy="1964007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Как сформулировать задачи исследования?</a:t>
            </a:r>
            <a:endParaRPr lang="ru-RU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Облачко с текстом: овальное 127"/>
          <p:cNvSpPr/>
          <p:nvPr/>
        </p:nvSpPr>
        <p:spPr>
          <a:xfrm>
            <a:off x="327804" y="4787661"/>
            <a:ext cx="2917885" cy="1394604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Задачи исследования</a:t>
            </a:r>
            <a:endParaRPr lang="ru-RU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3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Методы исследования - это </a:t>
            </a:r>
            <a:r>
              <a:rPr lang="ru-RU" sz="2800" b="1" dirty="0">
                <a:latin typeface="Georgia" panose="02040502050405020303" pitchFamily="18" charset="0"/>
              </a:rPr>
              <a:t>способы достижения цели 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1.Анализ                         </a:t>
            </a:r>
            <a:r>
              <a:rPr lang="ru-RU" sz="2800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7.Анкетирование </a:t>
            </a:r>
            <a:endParaRPr lang="ru-RU" sz="2800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2.Синтез                          8.Обобщение 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3.Эксперимент              9.Сравнение 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4.Моделирование       10.Дедукция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5.Опрос                          </a:t>
            </a: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11.Классификация 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  <a:cs typeface="Arial" pitchFamily="34" charset="0"/>
              </a:rPr>
              <a:t>6.Наблюдение              12.Измерение</a:t>
            </a:r>
          </a:p>
          <a:p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71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Примеры использования методов</a:t>
            </a:r>
            <a:endParaRPr lang="ru-RU" sz="2800" b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838200" y="1143000"/>
            <a:ext cx="7920000" cy="4248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Пример 1.</a:t>
            </a: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Методы исследования: наблюдение, интервью, анализ статистики, изучение СМИ, литературы.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Пример 2.</a:t>
            </a: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Методы исследования:</a:t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1. анализ литературных источников, газет;</a:t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2. интервью, социологический опрос-анкетирование.</a:t>
            </a:r>
          </a:p>
          <a:p>
            <a:endParaRPr lang="ru-RU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Примеры использования методов</a:t>
            </a:r>
            <a:endParaRPr lang="ru-RU" sz="28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914400" y="1143000"/>
            <a:ext cx="7920000" cy="424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Пример 3</a:t>
            </a: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Методы исследования: анализ и обобщение научной литературы, периодических изданий об истории города из архивов и фондов музеев, библиотек, экскурсии в окрестностях, где происходили исторические события.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75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anose="02040502050405020303" pitchFamily="18" charset="0"/>
              </a:rPr>
              <a:t>Заключение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Правильно сформулированные задачи – залог успешного написания заключения работы!</a:t>
            </a:r>
          </a:p>
          <a:p>
            <a:pPr marL="0" indent="0">
              <a:buNone/>
            </a:pPr>
            <a:endParaRPr lang="ru-RU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Georgia" panose="02040502050405020303" pitchFamily="18" charset="0"/>
              </a:rPr>
              <a:t>Пример</a:t>
            </a:r>
          </a:p>
          <a:p>
            <a:pPr marL="0" indent="0">
              <a:buNone/>
            </a:pPr>
            <a:r>
              <a:rPr lang="ru-RU" sz="2000" b="1" i="1" dirty="0" smtClean="0">
                <a:latin typeface="Georgia" panose="02040502050405020303" pitchFamily="18" charset="0"/>
              </a:rPr>
              <a:t>Задачи:</a:t>
            </a:r>
            <a:endParaRPr lang="ru-RU" sz="2000" b="1" i="1" dirty="0">
              <a:latin typeface="Georgia" panose="02040502050405020303" pitchFamily="18" charset="0"/>
            </a:endParaRPr>
          </a:p>
          <a:p>
            <a:pPr lvl="0">
              <a:buClr>
                <a:srgbClr val="93A299"/>
              </a:buClr>
            </a:pPr>
            <a:r>
              <a:rPr lang="ru-RU" sz="1700" dirty="0">
                <a:solidFill>
                  <a:srgbClr val="29293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исследовать историю названия главной улицы села;</a:t>
            </a:r>
          </a:p>
          <a:p>
            <a:pPr lvl="0">
              <a:buClr>
                <a:srgbClr val="93A299"/>
              </a:buClr>
            </a:pPr>
            <a:r>
              <a:rPr lang="ru-RU" sz="1700" dirty="0">
                <a:solidFill>
                  <a:srgbClr val="29293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проанализировать значимость улицы </a:t>
            </a:r>
            <a:r>
              <a:rPr lang="ru-RU" sz="1700" dirty="0">
                <a:solidFill>
                  <a:srgbClr val="29293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/>
              </a:rPr>
              <a:t>название в социально-экономической и культурной жизни села, в том числе по мнению местных жителей</a:t>
            </a:r>
            <a:r>
              <a:rPr lang="ru-RU" sz="1700" dirty="0">
                <a:solidFill>
                  <a:srgbClr val="29293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;</a:t>
            </a:r>
          </a:p>
          <a:p>
            <a:pPr lvl="0">
              <a:buClr>
                <a:srgbClr val="93A299"/>
              </a:buClr>
            </a:pPr>
            <a:r>
              <a:rPr lang="ru-RU" sz="1700" dirty="0">
                <a:solidFill>
                  <a:srgbClr val="29293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разработать туристический маршрут по главной улице села.</a:t>
            </a:r>
          </a:p>
          <a:p>
            <a:pPr marL="0" indent="0">
              <a:buNone/>
            </a:pP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85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anose="02040502050405020303" pitchFamily="18" charset="0"/>
              </a:rPr>
              <a:t>Благодарю за внимание!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1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ru-RU" sz="3200" b="1" cap="none" dirty="0" smtClean="0">
                <a:effectLst/>
                <a:latin typeface="Georgia" pitchFamily="18" charset="0"/>
              </a:rPr>
              <a:t>Из Федерального государственного стандарта НОО, ООО, СОО</a:t>
            </a:r>
          </a:p>
        </p:txBody>
      </p:sp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. Общие положения</a:t>
            </a:r>
            <a:endParaRPr lang="ru-RU" sz="32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3200" dirty="0">
                <a:latin typeface="Georgia" pitchFamily="18" charset="0"/>
              </a:rPr>
              <a:t>ФГОС разработан с учетом </a:t>
            </a:r>
            <a:r>
              <a:rPr lang="ru-RU" sz="3200" b="1" dirty="0">
                <a:latin typeface="Georgia" pitchFamily="18" charset="0"/>
              </a:rPr>
              <a:t>региональных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b="1" dirty="0">
                <a:latin typeface="Georgia" pitchFamily="18" charset="0"/>
              </a:rPr>
              <a:t>национальных</a:t>
            </a:r>
            <a:r>
              <a:rPr lang="ru-RU" sz="3200" dirty="0">
                <a:latin typeface="Georgia" pitchFamily="18" charset="0"/>
              </a:rPr>
              <a:t> и </a:t>
            </a:r>
            <a:r>
              <a:rPr lang="ru-RU" sz="3200" b="1" dirty="0">
                <a:latin typeface="Georgia" pitchFamily="18" charset="0"/>
              </a:rPr>
              <a:t>этнокультурных</a:t>
            </a:r>
            <a:r>
              <a:rPr lang="ru-RU" sz="3200" dirty="0">
                <a:latin typeface="Georgia" pitchFamily="18" charset="0"/>
              </a:rPr>
              <a:t> особенностей народов Российской Федерации</a:t>
            </a:r>
            <a:endParaRPr lang="ru-RU" sz="3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b="1" cap="none" dirty="0" smtClean="0">
                <a:effectLst/>
                <a:latin typeface="Georgia" pitchFamily="18" charset="0"/>
              </a:rPr>
              <a:t>Из Федерального государственного стандарта НОО, ООО, СОО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Стандарт ориентирован на становление личностных характеристик выпускника 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Georgia" pitchFamily="18" charset="0"/>
              </a:rPr>
              <a:t>Например, в начальной школе в области: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Georgia" pitchFamily="18" charset="0"/>
              </a:rPr>
              <a:t>Гражданско-патриотического воспитания: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Georgia" pitchFamily="18" charset="0"/>
              </a:rPr>
              <a:t>становление </a:t>
            </a:r>
            <a:r>
              <a:rPr lang="ru-RU" dirty="0">
                <a:latin typeface="Georgia" pitchFamily="18" charset="0"/>
              </a:rPr>
              <a:t>ценностного отношения к своей Родине - России;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Georgia" pitchFamily="18" charset="0"/>
              </a:rPr>
              <a:t>осознание </a:t>
            </a:r>
            <a:r>
              <a:rPr lang="ru-RU" b="1" dirty="0">
                <a:latin typeface="Georgia" pitchFamily="18" charset="0"/>
              </a:rPr>
              <a:t>своей этнокультурной </a:t>
            </a:r>
            <a:r>
              <a:rPr lang="ru-RU" dirty="0">
                <a:latin typeface="Georgia" pitchFamily="18" charset="0"/>
              </a:rPr>
              <a:t>и российской гражданской </a:t>
            </a:r>
            <a:r>
              <a:rPr lang="ru-RU" b="1" dirty="0">
                <a:latin typeface="Georgia" pitchFamily="18" charset="0"/>
              </a:rPr>
              <a:t>идентичности</a:t>
            </a:r>
            <a:r>
              <a:rPr lang="ru-RU" dirty="0"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Georgia" pitchFamily="18" charset="0"/>
              </a:rPr>
              <a:t>сопричастность </a:t>
            </a:r>
            <a:r>
              <a:rPr lang="ru-RU" dirty="0">
                <a:latin typeface="Georgia" pitchFamily="18" charset="0"/>
              </a:rPr>
              <a:t>к прошлому, настоящему и будущему своей страны и </a:t>
            </a:r>
            <a:r>
              <a:rPr lang="ru-RU" b="1" dirty="0">
                <a:latin typeface="Georgia" pitchFamily="18" charset="0"/>
              </a:rPr>
              <a:t>родного края</a:t>
            </a:r>
            <a:r>
              <a:rPr lang="ru-RU" dirty="0"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Georgia" pitchFamily="18" charset="0"/>
              </a:rPr>
              <a:t>уважение </a:t>
            </a:r>
            <a:r>
              <a:rPr lang="ru-RU" b="1" dirty="0">
                <a:latin typeface="Georgia" pitchFamily="18" charset="0"/>
              </a:rPr>
              <a:t>к своему и другим </a:t>
            </a:r>
            <a:r>
              <a:rPr lang="ru-RU" b="1" dirty="0" smtClean="0">
                <a:latin typeface="Georgia" pitchFamily="18" charset="0"/>
              </a:rPr>
              <a:t>народам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200" b="1" cap="none" dirty="0" smtClean="0">
                <a:effectLst/>
                <a:latin typeface="Georgia" pitchFamily="18" charset="0"/>
              </a:rPr>
              <a:t>Принципы реализации этнокультурного компонента в гимназии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воспитательная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и развивающая направленность этнокультурного образования;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охват этнокультурным компонентом образования всех без исключения учащихся гимназии;</a:t>
            </a: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вариативность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содержания этнокультурного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образования;</a:t>
            </a: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непрерывность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и преемственность различных уровней этнокультурного образования;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взаимосвязь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осуществляющих этнокультурное образование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участников образовательных отношений: гимназии, семьи, учреждений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культуры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и образовательного пространства города и республики.</a:t>
            </a: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4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457200" y="476672"/>
            <a:ext cx="8686800" cy="104016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200" b="1" cap="none" dirty="0" smtClean="0">
                <a:effectLst/>
                <a:latin typeface="Georgia" pitchFamily="18" charset="0"/>
              </a:rPr>
              <a:t>Этнокультурный компонент в </a:t>
            </a:r>
            <a:r>
              <a:rPr lang="ru-RU" sz="3200" b="1" cap="none" dirty="0" smtClean="0">
                <a:effectLst/>
                <a:latin typeface="Georgia" pitchFamily="18" charset="0"/>
              </a:rPr>
              <a:t>ООП </a:t>
            </a:r>
            <a:r>
              <a:rPr lang="ru-RU" sz="3200" b="1" cap="none" dirty="0" smtClean="0">
                <a:effectLst/>
                <a:latin typeface="Georgia" pitchFamily="18" charset="0"/>
              </a:rPr>
              <a:t>гимназии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304800" y="1844824"/>
            <a:ext cx="88392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Учебные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курсы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  <a:endParaRPr lang="ru-RU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eaLnBrk="1" hangingPunct="1">
              <a:buNone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«Край, в котором я живу» (2-4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кл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.),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«Моя Карелия» (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5-8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кл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.),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«История Карелии»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(11 </a:t>
            </a:r>
            <a:r>
              <a:rPr lang="ru-RU" sz="2800" dirty="0" err="1" smtClean="0">
                <a:solidFill>
                  <a:schemeClr val="tx1"/>
                </a:solidFill>
                <a:latin typeface="Georgia" pitchFamily="18" charset="0"/>
              </a:rPr>
              <a:t>кл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.).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Исследовательская и проектная деятельность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по региональной тематике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Программы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курсов внеурочной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деятельности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Внеклассные мероприятия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Проекты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региональной тематики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Участие в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акциях, конкурсах, конференциях 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этнокультурной направленности на разных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12270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200" b="1" cap="none" dirty="0" smtClean="0">
                <a:effectLst/>
                <a:latin typeface="Georgia" pitchFamily="18" charset="0"/>
              </a:rPr>
              <a:t>Проектная и исследовательская </a:t>
            </a:r>
            <a:r>
              <a:rPr lang="ru-RU" sz="3200" b="1" cap="none" dirty="0" smtClean="0">
                <a:effectLst/>
                <a:latin typeface="Georgia" pitchFamily="18" charset="0"/>
              </a:rPr>
              <a:t>деятельность</a:t>
            </a:r>
            <a:endParaRPr lang="ru-RU" sz="3200" b="1" cap="none" dirty="0" smtClean="0">
              <a:effectLst/>
              <a:latin typeface="Georgia" pitchFamily="18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304800" y="1554165"/>
            <a:ext cx="8686800" cy="4999037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b="1" dirty="0">
                <a:latin typeface="Georgia" pitchFamily="18" charset="0"/>
              </a:rPr>
              <a:t>Программа формирования универсальных учебных действий </a:t>
            </a:r>
            <a:r>
              <a:rPr lang="ru-RU" dirty="0">
                <a:latin typeface="Georgia" pitchFamily="18" charset="0"/>
              </a:rPr>
              <a:t>у обучающихся должна содержать: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dirty="0">
              <a:latin typeface="Georg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dirty="0" smtClean="0">
                <a:latin typeface="Georgia" pitchFamily="18" charset="0"/>
              </a:rPr>
              <a:t>1) описание </a:t>
            </a:r>
            <a:r>
              <a:rPr lang="ru-RU" dirty="0">
                <a:latin typeface="Georgia" pitchFamily="18" charset="0"/>
              </a:rPr>
              <a:t>взаимосвязи универсальных учебных действий с содержанием учебных предметов;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dirty="0">
              <a:latin typeface="Georgia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dirty="0" smtClean="0">
                <a:latin typeface="Georgia" pitchFamily="18" charset="0"/>
              </a:rPr>
              <a:t>2) описание </a:t>
            </a:r>
            <a:r>
              <a:rPr lang="ru-RU" b="1" dirty="0">
                <a:latin typeface="Georgia" pitchFamily="18" charset="0"/>
              </a:rPr>
              <a:t>особенностей реализации основных направлений и форм учебно-исследовательской деятельности в рамках урочной и внеурочной деятельности.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Из ФГОС  основного общего образования 2021г.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Georgia" panose="02040502050405020303" pitchFamily="18" charset="0"/>
              </a:rPr>
              <a:t>31.3. Система оценки достижения планируемых результатов освоения программы основного общего образования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должна предусматривать </a:t>
            </a:r>
            <a:r>
              <a:rPr lang="ru-RU" dirty="0">
                <a:latin typeface="Georgia" panose="02040502050405020303" pitchFamily="18" charset="0"/>
              </a:rPr>
              <a:t>оценку и учет результатов использования разнообразных методов и форм обучения, взаимно дополняющих друг друга, в том числе </a:t>
            </a:r>
            <a:r>
              <a:rPr lang="ru-RU" dirty="0" smtClean="0">
                <a:latin typeface="Georgia" panose="02040502050405020303" pitchFamily="18" charset="0"/>
              </a:rPr>
              <a:t>проектов…, исследовательских работ.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0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Приоритетные задачи исследовательской деятельности в гимназии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- </a:t>
            </a:r>
            <a:r>
              <a:rPr lang="ru-RU" dirty="0">
                <a:latin typeface="Georgia" panose="02040502050405020303" pitchFamily="18" charset="0"/>
              </a:rPr>
              <a:t>приобретение учащимися навыков исследовательской деятельности и опыта </a:t>
            </a:r>
            <a:r>
              <a:rPr lang="ru-RU" dirty="0" smtClean="0">
                <a:latin typeface="Georgia" panose="02040502050405020303" pitchFamily="18" charset="0"/>
              </a:rPr>
              <a:t>публичного выступления</a:t>
            </a:r>
            <a:r>
              <a:rPr lang="ru-RU" dirty="0">
                <a:latin typeface="Georgia" panose="02040502050405020303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формирование у гимназистов сознательного восприятия науки в качестве одного </a:t>
            </a:r>
            <a:r>
              <a:rPr lang="ru-RU" dirty="0" smtClean="0">
                <a:latin typeface="Georgia" panose="02040502050405020303" pitchFamily="18" charset="0"/>
              </a:rPr>
              <a:t>из атрибутов и </a:t>
            </a:r>
            <a:r>
              <a:rPr lang="ru-RU" dirty="0">
                <a:latin typeface="Georgia" panose="02040502050405020303" pitchFamily="18" charset="0"/>
              </a:rPr>
              <a:t>значимой ценности современной цивилизации;</a:t>
            </a:r>
          </a:p>
          <a:p>
            <a:pPr>
              <a:buFontTx/>
              <a:buChar char="-"/>
            </a:pPr>
            <a:r>
              <a:rPr lang="ru-RU" dirty="0" smtClean="0">
                <a:latin typeface="Georgia" panose="02040502050405020303" pitchFamily="18" charset="0"/>
              </a:rPr>
              <a:t>пропаганда </a:t>
            </a:r>
            <a:r>
              <a:rPr lang="ru-RU" dirty="0">
                <a:latin typeface="Georgia" panose="02040502050405020303" pitchFamily="18" charset="0"/>
              </a:rPr>
              <a:t>достижений науки, техники, литературы, искусства</a:t>
            </a:r>
            <a:r>
              <a:rPr lang="ru-RU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Учебные курсы в учебном плане 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«Проектная деятельность» (9 классы)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«Индивидуальные проект» (10 классы)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5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Система работы гимназии в области обучения исследовательской деятельности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Елена Петровна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97069"/>
            <a:ext cx="8390791" cy="535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2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</TotalTime>
  <Words>941</Words>
  <Application>Microsoft Office PowerPoint</Application>
  <PresentationFormat>Экран (4:3)</PresentationFormat>
  <Paragraphs>154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Ясность</vt:lpstr>
      <vt:lpstr>1_HDOfficeLightV0</vt:lpstr>
      <vt:lpstr>2_HDOfficeLightV0</vt:lpstr>
      <vt:lpstr>Исследовательская деятельность школьников как средство реализации этнокультурного компонента образования</vt:lpstr>
      <vt:lpstr>Из Федерального государственного стандарта НОО, ООО, СОО</vt:lpstr>
      <vt:lpstr>Из Федерального государственного стандарта НОО, ООО, СОО</vt:lpstr>
      <vt:lpstr>Принципы реализации этнокультурного компонента в гимназии</vt:lpstr>
      <vt:lpstr>Этнокультурный компонент в ООП гимназии</vt:lpstr>
      <vt:lpstr>Проектная и исследовательская деятельность</vt:lpstr>
      <vt:lpstr>Из ФГОС  основного общего образования 2021г.</vt:lpstr>
      <vt:lpstr>Приоритетные задачи исследовательской деятельности в гимназии</vt:lpstr>
      <vt:lpstr>Система работы гимназии в области обучения исследовательской деятельности</vt:lpstr>
      <vt:lpstr>Спектр тем этнокультурной направленности</vt:lpstr>
      <vt:lpstr>Темы исследовательских работ</vt:lpstr>
      <vt:lpstr>Презентация PowerPoint</vt:lpstr>
      <vt:lpstr>Цель  исследования- глагол действия…</vt:lpstr>
      <vt:lpstr>Задачи исследования - последовательные глаголы действия, ведущие к цели </vt:lpstr>
      <vt:lpstr>Методы исследования - это способы достижения цели исследовательской работы</vt:lpstr>
      <vt:lpstr>Примеры использования методов</vt:lpstr>
      <vt:lpstr>Примеры использования методов</vt:lpstr>
      <vt:lpstr>Заключение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этнокультурного компонента в гимназии в соответствии с ФГОС </dc:title>
  <dc:creator>Елена Петровна</dc:creator>
  <cp:lastModifiedBy>Елена Петровна</cp:lastModifiedBy>
  <cp:revision>14</cp:revision>
  <cp:lastPrinted>2023-12-07T09:29:43Z</cp:lastPrinted>
  <dcterms:created xsi:type="dcterms:W3CDTF">2023-12-07T07:48:26Z</dcterms:created>
  <dcterms:modified xsi:type="dcterms:W3CDTF">2023-12-07T09:33:38Z</dcterms:modified>
</cp:coreProperties>
</file>