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82" r:id="rId3"/>
    <p:sldId id="349" r:id="rId4"/>
    <p:sldId id="365" r:id="rId5"/>
    <p:sldId id="377" r:id="rId6"/>
    <p:sldId id="381" r:id="rId7"/>
    <p:sldId id="380" r:id="rId8"/>
    <p:sldId id="383" r:id="rId9"/>
    <p:sldId id="331" r:id="rId10"/>
    <p:sldId id="374" r:id="rId11"/>
    <p:sldId id="384" r:id="rId12"/>
  </p:sldIdLst>
  <p:sldSz cx="9144000" cy="6858000" type="screen4x3"/>
  <p:notesSz cx="6858000" cy="9947275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0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1" autoAdjust="0"/>
    <p:restoredTop sz="94662" autoAdjust="0"/>
  </p:normalViewPr>
  <p:slideViewPr>
    <p:cSldViewPr>
      <p:cViewPr varScale="1">
        <p:scale>
          <a:sx n="72" d="100"/>
          <a:sy n="72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31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8852A3AB-ABB3-473D-8962-A6061FC296E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82EC02A5-75A1-4D20-99E1-A05F1080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16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A1D91C40-C15B-4223-931A-C454BE610CEC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355BB7AD-8C64-4120-922D-8F58F336A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811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BB7AD-8C64-4120-922D-8F58F336A4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302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BB7AD-8C64-4120-922D-8F58F336A45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15616" y="6483771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ГАУ ДПО РК «КАРЕЛЬСКИЙ 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85824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15616" y="6405331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ГАУ ДПО РК «КАРЕЛЬСКИЙ 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66340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2924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7460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kna.ru/index.php/arkhiv-shkole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://kizhi.karelia.ru/journey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artmuseum.karelia.ru/" TargetMode="External"/><Relationship Id="rId5" Type="http://schemas.openxmlformats.org/officeDocument/2006/relationships/hyperlink" Target="http://nmrk.karelia.ru/" TargetMode="External"/><Relationship Id="rId4" Type="http://schemas.openxmlformats.org/officeDocument/2006/relationships/hyperlink" Target="http://www.gov.karelia.ru/" TargetMode="External"/><Relationship Id="rId9" Type="http://schemas.openxmlformats.org/officeDocument/2006/relationships/hyperlink" Target="http://library.karelia.ru/Uchitelskaja_onlin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rig@kiro-karelia.ru" TargetMode="External"/><Relationship Id="rId2" Type="http://schemas.openxmlformats.org/officeDocument/2006/relationships/hyperlink" Target="https://kiro-karelia.ru/structure/seo/33-grigorevskaya-natalya-yurevn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-rk.ru/metodkabinet/rp2023-kareli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X8qZ4gDLzE" TargetMode="External"/><Relationship Id="rId2" Type="http://schemas.openxmlformats.org/officeDocument/2006/relationships/hyperlink" Target="https://www.youtube.com/channel/UC-47DWDwOhDrbNkGq8S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arelia.news/news/story/2400" TargetMode="External"/><Relationship Id="rId4" Type="http://schemas.openxmlformats.org/officeDocument/2006/relationships/hyperlink" Target="https://yadi.sk/d/2Hbe6HsCxKtYd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684" y="2144983"/>
            <a:ext cx="7774632" cy="3096345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Обновление учебно- методического </a:t>
            </a:r>
            <a:br>
              <a:rPr lang="ru-RU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обеспечения курса </a:t>
            </a:r>
            <a:br>
              <a:rPr lang="ru-RU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«Моя Карелия» </a:t>
            </a:r>
            <a:br>
              <a:rPr lang="ru-RU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7" y="4293096"/>
            <a:ext cx="6768752" cy="1405381"/>
          </a:xfrm>
        </p:spPr>
        <p:txBody>
          <a:bodyPr>
            <a:noAutofit/>
          </a:bodyPr>
          <a:lstStyle/>
          <a:p>
            <a:pPr algn="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Н.Ю. Григорьевская </a:t>
            </a:r>
          </a:p>
          <a:p>
            <a:pPr algn="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Центра этнокультурного образования </a:t>
            </a:r>
          </a:p>
          <a:p>
            <a:pPr algn="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 ДПО РК «Карельский институт развития образования»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5949280"/>
            <a:ext cx="9144000" cy="478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</a:rPr>
              <a:t>ПЕТРОЗАВОДСК, 2023 год</a:t>
            </a:r>
          </a:p>
        </p:txBody>
      </p:sp>
      <p:pic>
        <p:nvPicPr>
          <p:cNvPr id="1026" name="Picture 2" descr="D:\Институт\Верстка\Презентация КИРО\logo-ki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12456"/>
            <a:ext cx="6048672" cy="62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086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8208912" cy="64807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73E87"/>
                </a:solidFill>
              </a:rPr>
              <a:t>Адреса  сайтов, на которых представлены цифровые ресурсы региональной тематики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424936" cy="5184576"/>
          </a:xfrm>
        </p:spPr>
        <p:txBody>
          <a:bodyPr>
            <a:norm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Карелия официальная: официальный портал органов государственной власти Республики Карелия. Разделы «История» и газета «Карелия» содержат материалы по истории Карелии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://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www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.gov.karelia.ru/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Национальный музей Республики Карелия.- Режим доступа: </a:t>
            </a:r>
            <a:r>
              <a:rPr lang="ru-RU" sz="1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http://nmrk.karelia.ru/</a:t>
            </a:r>
            <a:r>
              <a:rPr lang="ru-RU" sz="19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3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Музей изобразительных искусств Республики Карелия. - Режим доступа: </a:t>
            </a:r>
            <a:r>
              <a:rPr lang="ru-RU" sz="1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http://artmuseum.karelia.ru/</a:t>
            </a:r>
            <a:r>
              <a:rPr lang="ru-RU" sz="19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Музей-заповедник «Кижи». - Режим доступа: </a:t>
            </a:r>
            <a:r>
              <a:rPr lang="ru-RU" sz="1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http://kizhi.karelia.ru/journey/</a:t>
            </a:r>
            <a:r>
              <a:rPr lang="ru-RU" sz="19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3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Национальный архив Республики Карелия. Раздел Архив – школе. Режим доступа: </a:t>
            </a:r>
            <a:r>
              <a:rPr lang="ru-RU" sz="1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http://rkna.ru/index.php/arkhiv-shkole</a:t>
            </a:r>
            <a:r>
              <a:rPr lang="ru-RU" sz="19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3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Национальная библиотека Республики Карелия Информационный виртуальный ресурс «Учительская онлайн». - Режим доступа:  </a:t>
            </a:r>
            <a:r>
              <a:rPr lang="ru-RU" sz="1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9"/>
              </a:rPr>
              <a:t>http://library.karelia.ru/Uchitelskaja_online/</a:t>
            </a:r>
            <a:r>
              <a:rPr lang="ru-RU" sz="19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248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09642-55B1-4336-A85A-6DFD686E6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620689"/>
            <a:ext cx="7772400" cy="9361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D6386A-59B5-4A70-9EF7-438848741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916833"/>
            <a:ext cx="7772400" cy="3024336"/>
          </a:xfrm>
        </p:spPr>
        <p:txBody>
          <a:bodyPr/>
          <a:lstStyle/>
          <a:p>
            <a:pPr lvl="0" algn="ctr"/>
            <a:r>
              <a:rPr lang="ru-RU" b="1" dirty="0">
                <a:solidFill>
                  <a:srgbClr val="C6E7FC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этнокультурного образования </a:t>
            </a:r>
          </a:p>
          <a:p>
            <a:pPr lvl="0" algn="ctr"/>
            <a:r>
              <a:rPr lang="ru-RU" b="1" dirty="0">
                <a:solidFill>
                  <a:srgbClr val="C6E7FC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 ДПО РК «Карельский институт развития образования»</a:t>
            </a:r>
          </a:p>
          <a:p>
            <a:pPr lvl="0" algn="ctr"/>
            <a:endParaRPr lang="ru-RU" b="1" dirty="0">
              <a:solidFill>
                <a:srgbClr val="C6E7FC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b="1" dirty="0">
                <a:solidFill>
                  <a:srgbClr val="C6E7FC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</a:t>
            </a:r>
            <a:br>
              <a:rPr lang="ru-RU" dirty="0">
                <a:solidFill>
                  <a:srgbClr val="3D5B99"/>
                </a:solidFill>
                <a:latin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dirty="0">
                <a:solidFill>
                  <a:srgbClr val="C6E7FC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Григорьевская Наталья Юрьевна</a:t>
            </a:r>
            <a:r>
              <a:rPr lang="ru-RU" dirty="0">
                <a:solidFill>
                  <a:srgbClr val="C6E7FC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руководитель</a:t>
            </a:r>
          </a:p>
          <a:p>
            <a:pPr algn="ctr"/>
            <a:r>
              <a:rPr lang="ru-RU" dirty="0">
                <a:solidFill>
                  <a:srgbClr val="C6E7FC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Телефон: +79814001896  </a:t>
            </a:r>
            <a:r>
              <a:rPr lang="ru-RU" dirty="0">
                <a:solidFill>
                  <a:srgbClr val="C6E7FC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grig@kiro-karelia.ru</a:t>
            </a:r>
            <a:endParaRPr lang="ru-RU" dirty="0">
              <a:solidFill>
                <a:srgbClr val="C6E7FC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72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07B64-0FD7-4460-8B61-B63BF1D2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548680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sz="2000" kern="0" dirty="0">
                <a:solidFill>
                  <a:srgbClr val="C6E7FC">
                    <a:lumMod val="25000"/>
                  </a:srgbClr>
                </a:solidFill>
                <a:latin typeface="Arial"/>
              </a:rPr>
              <a:t>Учебный предмет «Моя Карелия» в этнокультурном образовании  и условиях реализации  ФГОС ООО</a:t>
            </a:r>
            <a:br>
              <a:rPr lang="ru-RU" sz="2000" kern="0" dirty="0">
                <a:solidFill>
                  <a:srgbClr val="C6E7FC">
                    <a:lumMod val="25000"/>
                  </a:srgbClr>
                </a:solidFill>
                <a:latin typeface="Arial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CCE259-BD7B-433F-AE5F-EF82FA2B0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196752"/>
            <a:ext cx="7772400" cy="5184576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15000"/>
              </a:lnSpc>
              <a:spcBef>
                <a:spcPts val="360"/>
              </a:spcBef>
            </a:pPr>
            <a:r>
              <a:rPr lang="ru-RU" sz="1900" b="1" dirty="0">
                <a:solidFill>
                  <a:srgbClr val="C6E7FC">
                    <a:lumMod val="25000"/>
                  </a:srgbClr>
                </a:solidFill>
                <a:latin typeface="Arial"/>
                <a:cs typeface="Times New Roman"/>
              </a:rPr>
              <a:t>    Региональная (этнокультурная) составляющая в образовательном процессе  реализуется в различных моделях</a:t>
            </a:r>
            <a:r>
              <a:rPr lang="ru-RU" sz="1900" dirty="0">
                <a:solidFill>
                  <a:srgbClr val="C6E7FC">
                    <a:lumMod val="25000"/>
                  </a:srgbClr>
                </a:solidFill>
                <a:latin typeface="Arial"/>
                <a:cs typeface="Times New Roman"/>
              </a:rPr>
              <a:t>: </a:t>
            </a:r>
          </a:p>
          <a:p>
            <a:pPr lvl="0" algn="just">
              <a:tabLst>
                <a:tab pos="457200" algn="l"/>
              </a:tabLst>
            </a:pPr>
            <a:r>
              <a:rPr lang="ru-RU" sz="1800" dirty="0">
                <a:solidFill>
                  <a:srgbClr val="C6E7FC">
                    <a:lumMod val="25000"/>
                  </a:srgbClr>
                </a:solidFill>
                <a:latin typeface="Arial"/>
                <a:cs typeface="Times New Roman"/>
              </a:rPr>
              <a:t>уроки по региональной тематике </a:t>
            </a:r>
            <a:r>
              <a:rPr lang="ru-RU" sz="1900" dirty="0">
                <a:solidFill>
                  <a:srgbClr val="C6E7FC">
                    <a:lumMod val="25000"/>
                  </a:srgbClr>
                </a:solidFill>
                <a:latin typeface="Arial"/>
                <a:cs typeface="Times New Roman"/>
              </a:rPr>
              <a:t>в рамках основных учебных предметов, курсов (например, «Литературное чтение», «Окружающий мир», «Музыка», «Технология», «История», «География», «Биология» и другие) при; учебные предметы региональной направленности;  мероприятия в рамках внеурочной деятельности.</a:t>
            </a:r>
          </a:p>
          <a:p>
            <a:pPr lvl="0" algn="just">
              <a:tabLst>
                <a:tab pos="457200" algn="l"/>
              </a:tabLst>
            </a:pPr>
            <a:r>
              <a:rPr lang="ru-RU" sz="1900" dirty="0">
                <a:solidFill>
                  <a:srgbClr val="C6E7FC">
                    <a:lumMod val="25000"/>
                  </a:srgbClr>
                </a:solidFill>
                <a:latin typeface="Arial"/>
                <a:cs typeface="Times New Roman"/>
              </a:rPr>
              <a:t> </a:t>
            </a:r>
          </a:p>
          <a:p>
            <a:pPr lvl="0" indent="449263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srgbClr val="C6E7FC">
                    <a:lumMod val="25000"/>
                  </a:srgbClr>
                </a:solidFill>
                <a:latin typeface="Arial"/>
                <a:ea typeface="Times New Roman"/>
                <a:cs typeface="Times New Roman"/>
              </a:rPr>
              <a:t>Учебные предметы региональной направленности  </a:t>
            </a:r>
            <a:r>
              <a:rPr lang="ru-RU" sz="1800" dirty="0">
                <a:solidFill>
                  <a:srgbClr val="C6E7FC">
                    <a:lumMod val="25000"/>
                  </a:srgbClr>
                </a:solidFill>
                <a:latin typeface="Arial"/>
                <a:ea typeface="Times New Roman"/>
                <a:cs typeface="Times New Roman"/>
              </a:rPr>
              <a:t>«Край, в котором я живу», «Моя Карелия», «История Карелии» изучаются в общеобразовательных организациях Республики Карелия с 2006 года</a:t>
            </a:r>
          </a:p>
          <a:p>
            <a:pPr lvl="0" indent="449263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C6E7FC">
                  <a:lumMod val="25000"/>
                </a:srgbClr>
              </a:solidFill>
              <a:latin typeface="Arial"/>
              <a:ea typeface="Times New Roman"/>
              <a:cs typeface="Times New Roman"/>
            </a:endParaRPr>
          </a:p>
          <a:p>
            <a:pPr lvl="0" indent="449263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rgbClr val="C6E7FC">
                    <a:lumMod val="25000"/>
                  </a:srgbClr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800" b="1" dirty="0">
                <a:solidFill>
                  <a:srgbClr val="C6E7FC">
                    <a:lumMod val="25000"/>
                  </a:srgbClr>
                </a:solidFill>
                <a:latin typeface="Arial"/>
                <a:ea typeface="Times New Roman"/>
                <a:cs typeface="Times New Roman"/>
              </a:rPr>
              <a:t>Учебный предмет региональной направленности  «Моя Карелия» в 2023/24 учебном году   изучается в 140 образовательных организациях Республики Карелия, </a:t>
            </a:r>
            <a:r>
              <a:rPr lang="ru-RU" sz="1800" dirty="0">
                <a:solidFill>
                  <a:srgbClr val="C6E7FC">
                    <a:lumMod val="25000"/>
                  </a:srgbClr>
                </a:solidFill>
                <a:latin typeface="Arial"/>
                <a:ea typeface="Times New Roman"/>
                <a:cs typeface="Times New Roman"/>
              </a:rPr>
              <a:t>в</a:t>
            </a:r>
            <a:r>
              <a:rPr lang="ru-RU" sz="1800" b="1" dirty="0">
                <a:solidFill>
                  <a:srgbClr val="C6E7FC">
                    <a:lumMod val="25000"/>
                  </a:srgbClr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srgbClr val="C6E7FC">
                    <a:lumMod val="25000"/>
                  </a:srgbClr>
                </a:solidFill>
                <a:latin typeface="Arial"/>
                <a:ea typeface="Times New Roman"/>
                <a:cs typeface="Times New Roman"/>
              </a:rPr>
              <a:t> ряде школ введён курс  внеурочной деятельности «Моя Карелия».</a:t>
            </a: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C6E7FC">
                  <a:lumMod val="25000"/>
                </a:srgbClr>
              </a:solidFill>
              <a:latin typeface="Arial"/>
              <a:ea typeface="Times New Roman"/>
              <a:cs typeface="Times New Roman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rgbClr val="C6E7FC">
                    <a:lumMod val="25000"/>
                  </a:srgbClr>
                </a:solidFill>
                <a:latin typeface="Arial"/>
                <a:ea typeface="Times New Roman"/>
                <a:cs typeface="Times New Roman"/>
              </a:rPr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28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208912" cy="792088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2400" dirty="0">
                <a:solidFill>
                  <a:srgbClr val="C6E7FC">
                    <a:lumMod val="25000"/>
                  </a:srgbClr>
                </a:solidFill>
              </a:rPr>
              <a:t>Методический кабинет «Моя Карелия»</a:t>
            </a:r>
            <a:br>
              <a:rPr lang="ru-RU" sz="2400" dirty="0">
                <a:solidFill>
                  <a:srgbClr val="C6E7FC">
                    <a:lumMod val="25000"/>
                  </a:srgbClr>
                </a:solidFill>
              </a:rPr>
            </a:br>
            <a:r>
              <a:rPr lang="ru-RU" sz="2000" cap="none" dirty="0">
                <a:solidFill>
                  <a:srgbClr val="C6E7FC">
                    <a:lumMod val="25000"/>
                  </a:srgbClr>
                </a:solidFill>
              </a:rPr>
              <a:t>Сайт «Этнокультурное образование в Республике Карелия» </a:t>
            </a:r>
            <a:r>
              <a:rPr lang="ru-RU" sz="2000" cap="none" dirty="0">
                <a:solidFill>
                  <a:schemeClr val="bg2">
                    <a:lumMod val="75000"/>
                  </a:schemeClr>
                </a:solidFill>
              </a:rPr>
              <a:t>- е</a:t>
            </a:r>
            <a:r>
              <a:rPr lang="en-US" sz="2000" cap="none" dirty="0">
                <a:solidFill>
                  <a:schemeClr val="bg2">
                    <a:lumMod val="75000"/>
                  </a:schemeClr>
                </a:solidFill>
              </a:rPr>
              <a:t>du-rk.ru</a:t>
            </a:r>
            <a:br>
              <a:rPr lang="ru-RU" sz="2000" cap="none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400" b="0" cap="none" dirty="0">
              <a:solidFill>
                <a:schemeClr val="bg2">
                  <a:lumMod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013176"/>
            <a:ext cx="7776864" cy="1368152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Методические рекомендации «О преподавании учебных предметов регионального содержания в ОО РК в 2023-2024 учебном году»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42EC74-6A63-4E34-BE04-A32C5D9BA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196752"/>
            <a:ext cx="6408712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6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792088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kern="0" dirty="0">
                <a:solidFill>
                  <a:srgbClr val="C6E7FC">
                    <a:lumMod val="25000"/>
                  </a:srgbClr>
                </a:solidFill>
                <a:latin typeface="Arial"/>
                <a:ea typeface="+mn-ea"/>
                <a:cs typeface="+mn-cs"/>
              </a:rPr>
              <a:t>Учебный предмет  «Моя Карелия» </a:t>
            </a:r>
            <a:br>
              <a:rPr lang="ru-RU" sz="2000" kern="0" dirty="0">
                <a:solidFill>
                  <a:srgbClr val="C6E7FC">
                    <a:lumMod val="25000"/>
                  </a:srgbClr>
                </a:solidFill>
                <a:latin typeface="Arial"/>
                <a:ea typeface="+mn-ea"/>
                <a:cs typeface="+mn-cs"/>
              </a:rPr>
            </a:br>
            <a:r>
              <a:rPr lang="ru-RU" sz="2000" kern="0" dirty="0">
                <a:solidFill>
                  <a:srgbClr val="C6E7FC">
                    <a:lumMod val="25000"/>
                  </a:srgbClr>
                </a:solidFill>
                <a:latin typeface="Arial"/>
                <a:ea typeface="+mn-ea"/>
                <a:cs typeface="+mn-cs"/>
              </a:rPr>
              <a:t>в условиях реализации ФГОС ООО</a:t>
            </a:r>
            <a:br>
              <a:rPr lang="ru-RU" sz="2000" kern="0" dirty="0">
                <a:solidFill>
                  <a:srgbClr val="C6E7FC">
                    <a:lumMod val="25000"/>
                  </a:srgbClr>
                </a:solidFill>
                <a:latin typeface="Arial"/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6936" y="1340768"/>
            <a:ext cx="7810127" cy="5832648"/>
          </a:xfrm>
        </p:spPr>
        <p:txBody>
          <a:bodyPr>
            <a:normAutofit/>
          </a:bodyPr>
          <a:lstStyle/>
          <a:p>
            <a:pPr lvl="0"/>
            <a:r>
              <a:rPr lang="ru-RU" sz="1800" dirty="0">
                <a:solidFill>
                  <a:srgbClr val="C6E7FC">
                    <a:lumMod val="25000"/>
                  </a:srgbClr>
                </a:solidFill>
                <a:latin typeface="Arial"/>
                <a:cs typeface="Times New Roman"/>
              </a:rPr>
              <a:t>Приказ Министерства просвещения РФ от 31 мая 2021 г. N 287</a:t>
            </a:r>
            <a:br>
              <a:rPr lang="ru-RU" sz="1800" dirty="0">
                <a:solidFill>
                  <a:srgbClr val="C6E7FC">
                    <a:lumMod val="25000"/>
                  </a:srgbClr>
                </a:solidFill>
                <a:latin typeface="Arial"/>
                <a:cs typeface="Times New Roman"/>
              </a:rPr>
            </a:br>
            <a:r>
              <a:rPr lang="ru-RU" sz="1800" dirty="0">
                <a:solidFill>
                  <a:srgbClr val="C6E7FC">
                    <a:lumMod val="25000"/>
                  </a:srgbClr>
                </a:solidFill>
                <a:latin typeface="Arial"/>
                <a:cs typeface="Times New Roman"/>
              </a:rPr>
              <a:t>«Об утверждении федерального государственного образовательного стандарта основного общего образования»</a:t>
            </a:r>
          </a:p>
          <a:p>
            <a:pPr lvl="0" algn="ctr"/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>
                <a:solidFill>
                  <a:srgbClr val="FF0000"/>
                </a:solidFill>
              </a:rPr>
              <a:t>С 2022/23 учебного года внедрение обновленных образовательных программ основного общего образования  в 5-х классах</a:t>
            </a:r>
          </a:p>
          <a:p>
            <a:pPr lvl="0" algn="ctr"/>
            <a:endParaRPr lang="ru-RU" sz="1700" b="1" dirty="0">
              <a:solidFill>
                <a:srgbClr val="FF0000"/>
              </a:solidFill>
            </a:endParaRPr>
          </a:p>
          <a:p>
            <a:pPr algn="just"/>
            <a:r>
              <a:rPr lang="ru-RU" sz="1800" dirty="0">
                <a:solidFill>
                  <a:srgbClr val="C6E7FC">
                    <a:lumMod val="25000"/>
                  </a:srgbClr>
                </a:solidFill>
                <a:latin typeface="Arial"/>
                <a:cs typeface="Times New Roman"/>
              </a:rPr>
              <a:t>В 2023/24 учебных годах в 5-х, 6-х  классах  реализуется   рабочая программа  учебного предмета «Моя Карелия», разработанная в соответствии с  ФГОС ООО 2021 года.</a:t>
            </a:r>
          </a:p>
          <a:p>
            <a:pPr algn="just"/>
            <a:endParaRPr lang="ru-RU" sz="1800" dirty="0">
              <a:solidFill>
                <a:srgbClr val="C6E7FC">
                  <a:lumMod val="25000"/>
                </a:srgbClr>
              </a:solidFill>
              <a:latin typeface="Arial"/>
              <a:cs typeface="Times New Roman"/>
            </a:endParaRPr>
          </a:p>
          <a:p>
            <a:pPr lvl="0" algn="just">
              <a:lnSpc>
                <a:spcPct val="107000"/>
              </a:lnSpc>
            </a:pPr>
            <a:r>
              <a:rPr lang="ru-RU" sz="1800" dirty="0">
                <a:solidFill>
                  <a:srgbClr val="C6E7FC">
                    <a:lumMod val="25000"/>
                  </a:srgbClr>
                </a:solidFill>
                <a:latin typeface="Arial"/>
                <a:cs typeface="Times New Roman"/>
              </a:rPr>
              <a:t>В 7-9 классах продолжается  реализация  рабочей программы, разработанной на основе Примерной программы учебного предмета «Моя Карелия» (Одобрена решением  регионального учебно- методического объединения общего образования Республики Карелия  (Протокол №6 от 20.12.2017)</a:t>
            </a:r>
          </a:p>
          <a:p>
            <a:pPr lvl="0"/>
            <a:endParaRPr lang="ru-RU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ru-RU" sz="1900" dirty="0">
              <a:solidFill>
                <a:srgbClr val="C6E7FC">
                  <a:lumMod val="25000"/>
                </a:srgbClr>
              </a:solidFill>
            </a:endParaRPr>
          </a:p>
          <a:p>
            <a:pPr lvl="0" algn="ctr"/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8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A49AB-9AF6-4D83-99A1-6FD37566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548681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>
                <a:solidFill>
                  <a:srgbClr val="073E87"/>
                </a:solidFill>
                <a:latin typeface="Arial" pitchFamily="34" charset="0"/>
                <a:cs typeface="Arial" pitchFamily="34" charset="0"/>
              </a:rPr>
              <a:t>рабочая программа</a:t>
            </a:r>
            <a:br>
              <a:rPr lang="ru-RU" altLang="ru-RU" sz="2000" dirty="0">
                <a:solidFill>
                  <a:srgbClr val="073E87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dirty="0">
                <a:solidFill>
                  <a:srgbClr val="073E87"/>
                </a:solidFill>
                <a:latin typeface="Arial" pitchFamily="34" charset="0"/>
                <a:cs typeface="Arial" pitchFamily="34" charset="0"/>
              </a:rPr>
              <a:t>учебного предмета «Моя Карелия»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06167F-544A-463D-9054-80FAA1E4F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641" y="1556792"/>
            <a:ext cx="7772400" cy="5040560"/>
          </a:xfrm>
        </p:spPr>
        <p:txBody>
          <a:bodyPr>
            <a:normAutofit/>
          </a:bodyPr>
          <a:lstStyle/>
          <a:p>
            <a:pPr lvl="0" algn="just">
              <a:lnSpc>
                <a:spcPct val="86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cs typeface="Arial"/>
              </a:rPr>
              <a:t>Рабочая  программа   учебного предмета «Моя Карелия» (2023 год)  состоит из следующих разделов:</a:t>
            </a:r>
          </a:p>
          <a:p>
            <a:pPr lvl="0" algn="just">
              <a:lnSpc>
                <a:spcPct val="860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cs typeface="Arial"/>
              </a:rPr>
              <a:t>      пояснительная записка, в которой дается общая характеристика учебного предмета, определены цели и задачи изучения учебного предмета, место учебного предмета в учебном плане;</a:t>
            </a:r>
          </a:p>
          <a:p>
            <a:pPr lvl="0" algn="just">
              <a:lnSpc>
                <a:spcPct val="860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cs typeface="Arial"/>
              </a:rPr>
              <a:t>     планируемые результаты освоения учебного предмета «Моя Карелия»: личностные, метапредметные и предметные (по годам обучения);</a:t>
            </a:r>
          </a:p>
          <a:p>
            <a:pPr lvl="0" algn="just">
              <a:lnSpc>
                <a:spcPct val="860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cs typeface="Arial"/>
              </a:rPr>
              <a:t> содержание учебного предмета (изучаемый материал по классам);</a:t>
            </a:r>
          </a:p>
          <a:p>
            <a:pPr lvl="0" algn="just">
              <a:lnSpc>
                <a:spcPct val="860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cs typeface="Arial"/>
              </a:rPr>
              <a:t>       тематическое планирование (в котором дано распределение учебных часов по разделам и темам, представлены виды деятельности обучающихся). 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cs typeface="Arial"/>
              </a:rPr>
              <a:t>Учителю следует добавить в планирование используемые  электронные (цифровые) образовательные ресурсы (мультимедийные программы, электронные учебники и задачники, игровые программы, презентации, видеофрагменты). </a:t>
            </a:r>
          </a:p>
          <a:p>
            <a:pPr lvl="0" indent="450215" algn="just"/>
            <a:endParaRPr lang="ru-RU" sz="1600" b="1" dirty="0">
              <a:solidFill>
                <a:schemeClr val="bg2">
                  <a:lumMod val="25000"/>
                </a:schemeClr>
              </a:solidFill>
              <a:latin typeface="+mj-lt"/>
              <a:cs typeface="Arial"/>
            </a:endParaRPr>
          </a:p>
          <a:p>
            <a:endParaRPr lang="ru-RU" sz="1800" i="1" dirty="0">
              <a:solidFill>
                <a:srgbClr val="C6E7FC">
                  <a:lumMod val="25000"/>
                </a:srgb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540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DA7AC-8895-4BC7-82AB-DC1E06BF4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60649"/>
            <a:ext cx="7772400" cy="1080119"/>
          </a:xfrm>
        </p:spPr>
        <p:txBody>
          <a:bodyPr/>
          <a:lstStyle/>
          <a:p>
            <a:pPr algn="ctr"/>
            <a:r>
              <a:rPr lang="ru-RU" altLang="ru-RU" sz="2000" dirty="0">
                <a:solidFill>
                  <a:srgbClr val="073E87"/>
                </a:solidFill>
                <a:latin typeface="Arial" pitchFamily="34" charset="0"/>
                <a:cs typeface="Arial" pitchFamily="34" charset="0"/>
              </a:rPr>
              <a:t>рабочая программа</a:t>
            </a:r>
            <a:br>
              <a:rPr lang="ru-RU" altLang="ru-RU" sz="2000" dirty="0">
                <a:solidFill>
                  <a:srgbClr val="073E87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dirty="0">
                <a:solidFill>
                  <a:srgbClr val="073E87"/>
                </a:solidFill>
                <a:latin typeface="Arial" pitchFamily="34" charset="0"/>
                <a:cs typeface="Arial" pitchFamily="34" charset="0"/>
              </a:rPr>
              <a:t>учебного предмета «Моя Карелия»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529D16-D9EB-4830-92AE-8B1321625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616" y="764705"/>
            <a:ext cx="7379096" cy="5400599"/>
          </a:xfrm>
        </p:spPr>
        <p:txBody>
          <a:bodyPr>
            <a:normAutofit fontScale="32500" lnSpcReduction="2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5500" dirty="0">
                <a:solidFill>
                  <a:schemeClr val="bg2">
                    <a:lumMod val="25000"/>
                  </a:schemeClr>
                </a:solidFill>
                <a:cs typeface="Arial"/>
              </a:rPr>
              <a:t>Проект рабочей программы учебного предмета «Моя Карелия» размещен на сайте «Этнокультурное образование в Республике Карелия» по ссылке -  </a:t>
            </a:r>
            <a:r>
              <a:rPr lang="ru-RU" sz="5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https://www.edu-rk.ru/metod</a:t>
            </a:r>
            <a:r>
              <a:rPr lang="en-US" sz="55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kabinet</a:t>
            </a:r>
            <a:r>
              <a:rPr lang="en-US" sz="5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/rp2023-karelia</a:t>
            </a:r>
            <a:r>
              <a:rPr lang="en-US" sz="5500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5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  <a:r>
              <a:rPr lang="ru-RU" sz="3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…………………………………………………3 стр.</a:t>
            </a:r>
            <a:endParaRPr lang="ru-RU" sz="37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50000"/>
              </a:lnSpc>
              <a:spcAft>
                <a:spcPts val="0"/>
              </a:spcAft>
            </a:pPr>
            <a:r>
              <a:rPr lang="ru-RU" sz="3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программы учебного предмета «Моя Карелия»</a:t>
            </a:r>
            <a:endParaRPr lang="ru-RU" sz="37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50000"/>
              </a:lnSpc>
              <a:spcAft>
                <a:spcPts val="0"/>
              </a:spcAft>
            </a:pPr>
            <a:r>
              <a:rPr lang="ru-RU" sz="3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и задачи изучения учебного предмета «Моя Карелия»</a:t>
            </a:r>
            <a:endParaRPr lang="ru-RU" sz="37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50000"/>
              </a:lnSpc>
              <a:spcAft>
                <a:spcPts val="0"/>
              </a:spcAft>
            </a:pPr>
            <a:r>
              <a:rPr lang="ru-RU" sz="3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учебного предмета «Моя Карелия» в учебном плане</a:t>
            </a:r>
            <a:endParaRPr lang="ru-RU" sz="37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учебного предмета «</a:t>
            </a:r>
            <a:r>
              <a:rPr lang="ru-RU" sz="3700" b="1" kern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Моя Карелия</a:t>
            </a: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7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класс……………………………………………………………5 стр.</a:t>
            </a:r>
            <a:endParaRPr lang="ru-RU" sz="37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класс……………………………………………………………6 стр.</a:t>
            </a:r>
            <a:endParaRPr lang="ru-RU" sz="37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класс……………………………………………………………8 стр.</a:t>
            </a:r>
            <a:endParaRPr lang="ru-RU" sz="37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класс……………………………………………………………10 стр.</a:t>
            </a:r>
            <a:endParaRPr lang="ru-RU" sz="37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класс……………………………………………………………11 стр.</a:t>
            </a:r>
            <a:endParaRPr lang="ru-RU" sz="37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учебного предмета «</a:t>
            </a:r>
            <a:r>
              <a:rPr lang="ru-RU" sz="3700" b="1" kern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Моя Карелия</a:t>
            </a: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7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50000"/>
              </a:lnSpc>
              <a:spcAft>
                <a:spcPts val="0"/>
              </a:spcAft>
            </a:pPr>
            <a:r>
              <a:rPr lang="ru-RU" sz="3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результаты…………………………………………14 стр.</a:t>
            </a:r>
            <a:endParaRPr lang="ru-RU" sz="37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50000"/>
              </a:lnSpc>
              <a:spcAft>
                <a:spcPts val="0"/>
              </a:spcAft>
            </a:pPr>
            <a:r>
              <a:rPr lang="ru-RU" sz="3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Метапредметные результаты……………………………………17 стр.</a:t>
            </a:r>
            <a:endParaRPr lang="ru-RU" sz="37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50000"/>
              </a:lnSpc>
              <a:spcAft>
                <a:spcPts val="0"/>
              </a:spcAft>
            </a:pPr>
            <a:r>
              <a:rPr lang="ru-RU" sz="3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результаты…………………………………………20 стр.</a:t>
            </a:r>
            <a:endParaRPr lang="ru-RU" sz="37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 учебного предмета «</a:t>
            </a:r>
            <a:r>
              <a:rPr lang="ru-RU" sz="3700" b="1" kern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Моя Карелия</a:t>
            </a: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7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80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BBD2A-5E33-40E1-B157-1F7C381B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1"/>
            <a:ext cx="7955161" cy="64807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>
                <a:solidFill>
                  <a:srgbClr val="073E87"/>
                </a:solidFill>
                <a:latin typeface="Arial" pitchFamily="34" charset="0"/>
                <a:cs typeface="Arial" pitchFamily="34" charset="0"/>
              </a:rPr>
              <a:t>Обновление УМК Учебного предмета «Моя Карелия» </a:t>
            </a:r>
            <a:br>
              <a:rPr lang="ru-RU" sz="1800" kern="0" dirty="0">
                <a:solidFill>
                  <a:srgbClr val="C6E7FC">
                    <a:lumMod val="25000"/>
                  </a:srgbClr>
                </a:solidFill>
                <a:latin typeface="Arial"/>
              </a:rPr>
            </a:br>
            <a:br>
              <a:rPr lang="ru-RU" sz="1800" kern="0" dirty="0">
                <a:solidFill>
                  <a:srgbClr val="C6E7FC">
                    <a:lumMod val="25000"/>
                  </a:srgbClr>
                </a:solidFill>
                <a:latin typeface="Arial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945203-23D9-4CE8-9772-3B2C2C33F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5895" y="332656"/>
            <a:ext cx="4687587" cy="5688632"/>
          </a:xfrm>
        </p:spPr>
        <p:txBody>
          <a:bodyPr>
            <a:normAutofit/>
          </a:bodyPr>
          <a:lstStyle/>
          <a:p>
            <a:pPr algn="just">
              <a:lnSpc>
                <a:spcPct val="86000"/>
              </a:lnSpc>
            </a:pPr>
            <a:endParaRPr lang="ru-RU" dirty="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pPr algn="just">
              <a:lnSpc>
                <a:spcPct val="86000"/>
              </a:lnSpc>
            </a:pPr>
            <a:endParaRPr lang="ru-RU" dirty="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pPr lvl="1" algn="just">
              <a:lnSpc>
                <a:spcPct val="860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cs typeface="Arial"/>
              </a:rPr>
              <a:t>  В  настоящее время в образовательном процессе используются учебники «Моя Карелия», изданные ранее. </a:t>
            </a:r>
          </a:p>
          <a:p>
            <a:pPr lvl="1" algn="just">
              <a:lnSpc>
                <a:spcPct val="86000"/>
              </a:lnSpc>
            </a:pPr>
            <a:endParaRPr lang="ru-RU" dirty="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pPr lvl="1" algn="just">
              <a:lnSpc>
                <a:spcPct val="86000"/>
              </a:lnSpc>
            </a:pPr>
            <a:r>
              <a:rPr lang="ru-RU" dirty="0">
                <a:solidFill>
                  <a:srgbClr val="C6E7FC">
                    <a:lumMod val="25000"/>
                  </a:srgbClr>
                </a:solidFill>
                <a:cs typeface="Arial"/>
              </a:rPr>
              <a:t>   При подготовке к урокам учебного предмета «Моя Карелия» учителю следует обратить внимание на необходимость  корректировки и обновление содержания материала учебников 6-9 классов    следующих тематических блоков «Обществознание», «Биология», «История» и «Культура».</a:t>
            </a:r>
          </a:p>
          <a:p>
            <a:pPr algn="just">
              <a:lnSpc>
                <a:spcPct val="86000"/>
              </a:lnSpc>
            </a:pPr>
            <a:endParaRPr lang="ru-RU" b="1" dirty="0">
              <a:solidFill>
                <a:srgbClr val="C6E7FC">
                  <a:lumMod val="25000"/>
                </a:srgbClr>
              </a:solidFill>
              <a:cs typeface="Arial"/>
            </a:endParaRPr>
          </a:p>
          <a:p>
            <a:pPr lvl="0" algn="just"/>
            <a:endParaRPr lang="ru-RU" sz="1600" b="1" dirty="0">
              <a:solidFill>
                <a:srgbClr val="C6E7FC">
                  <a:lumMod val="25000"/>
                </a:srgbClr>
              </a:solidFill>
              <a:cs typeface="Arial"/>
            </a:endParaRPr>
          </a:p>
          <a:p>
            <a:pPr lvl="0" algn="just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D62B97-38BA-4685-997E-BDD4A7B22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7"/>
            <a:ext cx="3096343" cy="416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4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99E73-EA02-4052-8DB0-5A25BD91A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76674"/>
            <a:ext cx="7883153" cy="504054"/>
          </a:xfrm>
        </p:spPr>
        <p:txBody>
          <a:bodyPr/>
          <a:lstStyle/>
          <a:p>
            <a:r>
              <a:rPr lang="ru-RU" sz="2000" dirty="0">
                <a:solidFill>
                  <a:srgbClr val="073E87"/>
                </a:solidFill>
                <a:latin typeface="Arial" pitchFamily="34" charset="0"/>
                <a:cs typeface="Arial" pitchFamily="34" charset="0"/>
              </a:rPr>
              <a:t>Обновление УМК Учебного предмета «Моя Карелия»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81AF9D-1D33-407D-870A-64DDE3A77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8027169" cy="5472608"/>
          </a:xfrm>
        </p:spPr>
        <p:txBody>
          <a:bodyPr/>
          <a:lstStyle/>
          <a:p>
            <a:pPr lvl="0" algn="just">
              <a:lnSpc>
                <a:spcPct val="86000"/>
              </a:lnSpc>
            </a:pPr>
            <a:r>
              <a:rPr lang="ru-RU" dirty="0">
                <a:solidFill>
                  <a:srgbClr val="C6E7FC">
                    <a:lumMod val="25000"/>
                  </a:srgbClr>
                </a:solidFill>
                <a:cs typeface="Arial"/>
              </a:rPr>
              <a:t>В 2023 году изданы тиражи обновлённых и дополненных учебных изданий «Моя Карелия. Путешествие по родному краю», «Моя Карелия» для 5,6 классов. Учебные пособия издаются в издательстве «</a:t>
            </a:r>
            <a:r>
              <a:rPr lang="ru-RU" dirty="0" err="1">
                <a:solidFill>
                  <a:srgbClr val="C6E7FC">
                    <a:lumMod val="25000"/>
                  </a:srgbClr>
                </a:solidFill>
                <a:cs typeface="Arial"/>
              </a:rPr>
              <a:t>Версо</a:t>
            </a:r>
            <a:r>
              <a:rPr lang="ru-RU" dirty="0">
                <a:solidFill>
                  <a:srgbClr val="C6E7FC">
                    <a:lumMod val="25000"/>
                  </a:srgbClr>
                </a:solidFill>
                <a:cs typeface="Arial"/>
              </a:rPr>
              <a:t>». </a:t>
            </a:r>
          </a:p>
          <a:p>
            <a:pPr lvl="0" algn="just">
              <a:lnSpc>
                <a:spcPct val="86000"/>
              </a:lnSpc>
            </a:pPr>
            <a:endParaRPr lang="ru-RU" dirty="0">
              <a:solidFill>
                <a:srgbClr val="C6E7FC">
                  <a:lumMod val="25000"/>
                </a:srgbClr>
              </a:solidFill>
              <a:cs typeface="Arial"/>
            </a:endParaRPr>
          </a:p>
          <a:p>
            <a:pPr lvl="0" algn="just">
              <a:lnSpc>
                <a:spcPct val="86000"/>
              </a:lnSpc>
            </a:pPr>
            <a:endParaRPr lang="ru-RU" dirty="0">
              <a:solidFill>
                <a:srgbClr val="C6E7FC">
                  <a:lumMod val="25000"/>
                </a:srgbClr>
              </a:solidFill>
              <a:cs typeface="Arial"/>
            </a:endParaRPr>
          </a:p>
          <a:p>
            <a:pPr lvl="0" algn="just">
              <a:lnSpc>
                <a:spcPct val="86000"/>
              </a:lnSpc>
            </a:pPr>
            <a:endParaRPr lang="ru-RU" dirty="0">
              <a:solidFill>
                <a:srgbClr val="C6E7FC">
                  <a:lumMod val="25000"/>
                </a:srgbClr>
              </a:solidFill>
              <a:cs typeface="Arial"/>
            </a:endParaRPr>
          </a:p>
          <a:p>
            <a:pPr lvl="0" algn="just">
              <a:lnSpc>
                <a:spcPct val="86000"/>
              </a:lnSpc>
            </a:pPr>
            <a:endParaRPr lang="ru-RU" dirty="0">
              <a:solidFill>
                <a:srgbClr val="C6E7FC">
                  <a:lumMod val="25000"/>
                </a:srgbClr>
              </a:solidFill>
              <a:cs typeface="Arial"/>
            </a:endParaRPr>
          </a:p>
          <a:p>
            <a:pPr lvl="0" algn="just">
              <a:lnSpc>
                <a:spcPct val="86000"/>
              </a:lnSpc>
            </a:pPr>
            <a:endParaRPr lang="ru-RU" dirty="0">
              <a:solidFill>
                <a:srgbClr val="C6E7FC">
                  <a:lumMod val="25000"/>
                </a:srgbClr>
              </a:solidFill>
              <a:cs typeface="Arial"/>
            </a:endParaRPr>
          </a:p>
          <a:p>
            <a:pPr lvl="0" algn="just">
              <a:lnSpc>
                <a:spcPct val="86000"/>
              </a:lnSpc>
            </a:pPr>
            <a:endParaRPr lang="ru-RU" dirty="0">
              <a:solidFill>
                <a:srgbClr val="C6E7FC">
                  <a:lumMod val="25000"/>
                </a:srgbClr>
              </a:solidFill>
              <a:cs typeface="Arial"/>
            </a:endParaRPr>
          </a:p>
          <a:p>
            <a:pPr lvl="0" algn="just">
              <a:lnSpc>
                <a:spcPct val="86000"/>
              </a:lnSpc>
            </a:pPr>
            <a:endParaRPr lang="ru-RU" dirty="0">
              <a:solidFill>
                <a:srgbClr val="C6E7FC">
                  <a:lumMod val="25000"/>
                </a:srgbClr>
              </a:solidFill>
              <a:cs typeface="Arial"/>
            </a:endParaRPr>
          </a:p>
          <a:p>
            <a:pPr lvl="0" algn="just">
              <a:lnSpc>
                <a:spcPct val="86000"/>
              </a:lnSpc>
            </a:pPr>
            <a:endParaRPr lang="ru-RU" dirty="0">
              <a:solidFill>
                <a:srgbClr val="C6E7FC">
                  <a:lumMod val="25000"/>
                </a:srgbClr>
              </a:solidFill>
              <a:cs typeface="Arial"/>
            </a:endParaRPr>
          </a:p>
          <a:p>
            <a:pPr lvl="0" algn="just">
              <a:lnSpc>
                <a:spcPct val="86000"/>
              </a:lnSpc>
            </a:pPr>
            <a:endParaRPr lang="ru-RU" dirty="0">
              <a:solidFill>
                <a:srgbClr val="C6E7FC">
                  <a:lumMod val="25000"/>
                </a:srgbClr>
              </a:solidFill>
              <a:cs typeface="Arial"/>
            </a:endParaRPr>
          </a:p>
          <a:p>
            <a:pPr lvl="0" algn="just">
              <a:lnSpc>
                <a:spcPct val="86000"/>
              </a:lnSpc>
            </a:pPr>
            <a:r>
              <a:rPr lang="ru-RU" dirty="0">
                <a:solidFill>
                  <a:srgbClr val="C6E7FC">
                    <a:lumMod val="25000"/>
                  </a:srgbClr>
                </a:solidFill>
                <a:cs typeface="Arial"/>
              </a:rPr>
              <a:t>Подготовлены рукописи  учебных пособий «Моя Карелия» для 7,8,9 классов, тиражи планируются к печати в 2024 году.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89135C-C19A-4960-9165-C393427AE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204864"/>
            <a:ext cx="3864239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0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0649"/>
            <a:ext cx="7772400" cy="122413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73E87"/>
                </a:solidFill>
              </a:rPr>
              <a:t>Интернет-ресурсы региональной тематики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8496943" cy="5472608"/>
          </a:xfrm>
        </p:spPr>
        <p:txBody>
          <a:bodyPr>
            <a:normAutofit fontScale="92500"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Видеоролики об объектах культурного наследия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Республики Карелии  размещены на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Youtube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-канале Республиканского центра по государственной охране объектов культурного наследия по ссылке: </a:t>
            </a:r>
            <a:r>
              <a:rPr lang="ru-RU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hlinkClick r:id="rId2"/>
              </a:rPr>
              <a:t>https://www.youtube.com/channel/UC-47DWDwOhDrbNkGq8SH</a:t>
            </a:r>
            <a:r>
              <a:rPr lang="ru-RU" sz="2200" u="sng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В рамках проекта "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Петровские места в Карелии" </a:t>
            </a:r>
            <a:r>
              <a:rPr lang="ru-RU" sz="2200" dirty="0">
                <a:solidFill>
                  <a:srgbClr val="073E87">
                    <a:lumMod val="75000"/>
                  </a:srgbClr>
                </a:solidFill>
                <a:ea typeface="Times New Roman" panose="02020603050405020304" pitchFamily="18" charset="0"/>
              </a:rPr>
              <a:t>подготовлен фильм, посвященный 350-летию со дня рождения Петра I. В фильме представлена информация и места, связанных с именем Петра I в Карелии </a:t>
            </a:r>
            <a:r>
              <a:rPr lang="ru-RU" sz="2100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hlinkClick r:id="rId3"/>
              </a:rPr>
              <a:t>https://www.youtube.com/watch?v=MX8qZ4gDLzE</a:t>
            </a:r>
            <a:r>
              <a:rPr lang="ru-RU" sz="2100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 </a:t>
            </a:r>
          </a:p>
          <a:p>
            <a:pPr lvl="0" algn="just"/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    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Виртуальная экскурсия в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Шелтозерский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  вепсский этнографический музей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представлена в   видеоролике, подготовленном специалистами Национального музея Республики Карелия. </a:t>
            </a: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Режим доступа : </a:t>
            </a:r>
            <a:r>
              <a:rPr lang="ru-RU" sz="2200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hlinkClick r:id="rId4"/>
              </a:rPr>
              <a:t>https://yadi.sk/d/2Hbe6HsCxKtYdA</a:t>
            </a:r>
            <a:r>
              <a:rPr lang="ru-RU" sz="2200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  </a:t>
            </a:r>
            <a:endParaRPr lang="ru-RU" sz="2200" dirty="0">
              <a:latin typeface="+mj-lt"/>
              <a:ea typeface="Times New Roman" panose="02020603050405020304" pitchFamily="18" charset="0"/>
            </a:endParaRPr>
          </a:p>
          <a:p>
            <a:pPr lvl="0" algn="just"/>
            <a:r>
              <a:rPr lang="ru-RU" sz="2200" dirty="0">
                <a:latin typeface="+mj-lt"/>
                <a:ea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Материалы проекта «Герои с нами»</a:t>
            </a:r>
            <a:r>
              <a:rPr lang="ru-RU" sz="2200" b="1" dirty="0">
                <a:solidFill>
                  <a:srgbClr val="073E87">
                    <a:lumMod val="75000"/>
                  </a:srgbClr>
                </a:solidFill>
                <a:latin typeface="+mj-lt"/>
                <a:ea typeface="Times New Roman" panose="02020603050405020304" pitchFamily="18" charset="0"/>
              </a:rPr>
              <a:t> содержат   </a:t>
            </a:r>
            <a:r>
              <a:rPr lang="ru-RU" sz="2200" dirty="0">
                <a:solidFill>
                  <a:srgbClr val="073E87">
                    <a:lumMod val="75000"/>
                  </a:srgbClr>
                </a:solidFill>
                <a:latin typeface="+mj-lt"/>
                <a:ea typeface="Times New Roman" panose="02020603050405020304" pitchFamily="18" charset="0"/>
              </a:rPr>
              <a:t>информацию о героях войн,  именами которых названы улицы карельских городов, в том числе Петрозаводска.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Режим доступа </a:t>
            </a:r>
            <a:r>
              <a:rPr lang="ru-RU" sz="2200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hlinkClick r:id="rId5"/>
              </a:rPr>
              <a:t>https://www.karelia.news/news/story/2400</a:t>
            </a:r>
            <a:r>
              <a:rPr lang="ru-RU" sz="2200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). </a:t>
            </a:r>
            <a:endParaRPr lang="ru-R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19188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3a560957eb4d83f40cbc80ff3b7862f65e6674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7306</TotalTime>
  <Words>1086</Words>
  <Application>Microsoft Office PowerPoint</Application>
  <PresentationFormat>Экран (4:3)</PresentationFormat>
  <Paragraphs>86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Wingdings</vt:lpstr>
      <vt:lpstr>Тема Office</vt:lpstr>
      <vt:lpstr>Обновление учебно- методического  обеспечения курса  «Моя Карелия»   </vt:lpstr>
      <vt:lpstr>Учебный предмет «Моя Карелия» в этнокультурном образовании  и условиях реализации  ФГОС ООО </vt:lpstr>
      <vt:lpstr>Методический кабинет «Моя Карелия» Сайт «Этнокультурное образование в Республике Карелия» - еdu-rk.ru </vt:lpstr>
      <vt:lpstr>Учебный предмет  «Моя Карелия»  в условиях реализации ФГОС ООО </vt:lpstr>
      <vt:lpstr>рабочая программа учебного предмета «Моя Карелия»</vt:lpstr>
      <vt:lpstr>рабочая программа учебного предмета «Моя Карелия»</vt:lpstr>
      <vt:lpstr>Обновление УМК Учебного предмета «Моя Карелия»   </vt:lpstr>
      <vt:lpstr>Обновление УМК Учебного предмета «Моя Карелия»</vt:lpstr>
      <vt:lpstr>Интернет-ресурсы региональной тематики</vt:lpstr>
      <vt:lpstr>Адреса  сайтов, на которых представлены цифровые ресурсы региональной тематики </vt:lpstr>
      <vt:lpstr>Презентация PowerPoint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obstinate</dc:creator>
  <cp:lastModifiedBy>root</cp:lastModifiedBy>
  <cp:revision>343</cp:revision>
  <cp:lastPrinted>2022-03-16T06:44:52Z</cp:lastPrinted>
  <dcterms:created xsi:type="dcterms:W3CDTF">2017-06-04T12:24:27Z</dcterms:created>
  <dcterms:modified xsi:type="dcterms:W3CDTF">2023-12-07T11:33:38Z</dcterms:modified>
</cp:coreProperties>
</file>