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63" r:id="rId5"/>
    <p:sldId id="260" r:id="rId6"/>
    <p:sldId id="271" r:id="rId7"/>
    <p:sldId id="258" r:id="rId8"/>
    <p:sldId id="259" r:id="rId9"/>
    <p:sldId id="267" r:id="rId10"/>
    <p:sldId id="265" r:id="rId11"/>
    <p:sldId id="272" r:id="rId12"/>
    <p:sldId id="266" r:id="rId13"/>
    <p:sldId id="26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294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E25833-674D-4EBB-BDC4-002B11DE2AFE}" type="doc">
      <dgm:prSet loTypeId="urn:microsoft.com/office/officeart/2005/8/layout/matrix1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54B53A8-FB7C-43A9-9BB4-0B292CA8383E}">
      <dgm:prSet phldrT="[Текст]" custT="1"/>
      <dgm:spPr/>
      <dgm:t>
        <a:bodyPr/>
        <a:lstStyle/>
        <a:p>
          <a:r>
            <a: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МОЯ КАРЕЛИЯ</a:t>
          </a:r>
        </a:p>
      </dgm:t>
    </dgm:pt>
    <dgm:pt modelId="{DEA77188-A177-4E95-9721-B0D874CCC21A}" type="parTrans" cxnId="{59F89C03-A1FC-4BA6-A305-FAC15538C69B}">
      <dgm:prSet/>
      <dgm:spPr/>
      <dgm:t>
        <a:bodyPr/>
        <a:lstStyle/>
        <a:p>
          <a:endParaRPr lang="ru-RU"/>
        </a:p>
      </dgm:t>
    </dgm:pt>
    <dgm:pt modelId="{13592491-DC95-4408-9501-F093E5D32468}" type="sibTrans" cxnId="{59F89C03-A1FC-4BA6-A305-FAC15538C69B}">
      <dgm:prSet/>
      <dgm:spPr/>
      <dgm:t>
        <a:bodyPr/>
        <a:lstStyle/>
        <a:p>
          <a:endParaRPr lang="ru-RU"/>
        </a:p>
      </dgm:t>
    </dgm:pt>
    <dgm:pt modelId="{C68AA642-6E3B-4ADE-82FE-EE7F4B836AB3}">
      <dgm:prSet phldrT="[Текст]" custT="1"/>
      <dgm:spPr/>
      <dgm:t>
        <a:bodyPr/>
        <a:lstStyle/>
        <a:p>
          <a:r>
            <a: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История</a:t>
          </a:r>
          <a:endParaRPr lang="ru-RU" sz="3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9A3B26-8CA8-46DC-9D59-5C2EC6574E62}" type="parTrans" cxnId="{8D8BC990-9A7D-47B8-939B-52D5B1D5D409}">
      <dgm:prSet/>
      <dgm:spPr/>
      <dgm:t>
        <a:bodyPr/>
        <a:lstStyle/>
        <a:p>
          <a:endParaRPr lang="ru-RU"/>
        </a:p>
      </dgm:t>
    </dgm:pt>
    <dgm:pt modelId="{78D71033-C483-4A2C-9EE2-924D88450625}" type="sibTrans" cxnId="{8D8BC990-9A7D-47B8-939B-52D5B1D5D409}">
      <dgm:prSet/>
      <dgm:spPr/>
      <dgm:t>
        <a:bodyPr/>
        <a:lstStyle/>
        <a:p>
          <a:endParaRPr lang="ru-RU"/>
        </a:p>
      </dgm:t>
    </dgm:pt>
    <dgm:pt modelId="{2217E131-A5FB-4B18-9BAE-4615675397C6}">
      <dgm:prSet phldrT="[Текст]" custT="1"/>
      <dgm:spPr/>
      <dgm:t>
        <a:bodyPr/>
        <a:lstStyle/>
        <a:p>
          <a:r>
            <a: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Этнография</a:t>
          </a:r>
          <a:endParaRPr lang="ru-RU" sz="3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A598CF-9514-4ECE-AE30-7678FBA1854D}" type="parTrans" cxnId="{62A05A3F-780A-4C87-A763-69AC816C09D4}">
      <dgm:prSet/>
      <dgm:spPr/>
      <dgm:t>
        <a:bodyPr/>
        <a:lstStyle/>
        <a:p>
          <a:endParaRPr lang="ru-RU"/>
        </a:p>
      </dgm:t>
    </dgm:pt>
    <dgm:pt modelId="{B0A901D0-12DC-4EA0-AF16-261C3EA5E02D}" type="sibTrans" cxnId="{62A05A3F-780A-4C87-A763-69AC816C09D4}">
      <dgm:prSet/>
      <dgm:spPr/>
      <dgm:t>
        <a:bodyPr/>
        <a:lstStyle/>
        <a:p>
          <a:endParaRPr lang="ru-RU"/>
        </a:p>
      </dgm:t>
    </dgm:pt>
    <dgm:pt modelId="{A0EAF969-DD7D-473A-82FF-F050AAA953AD}">
      <dgm:prSet phldrT="[Текст]" custT="1"/>
      <dgm:spPr/>
      <dgm:t>
        <a:bodyPr/>
        <a:lstStyle/>
        <a:p>
          <a:r>
            <a: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Фольклор</a:t>
          </a:r>
          <a:endParaRPr lang="ru-RU" sz="3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42A7B4-0D82-4FD5-9DF2-5D5925A0DE58}" type="parTrans" cxnId="{C89BC949-5709-4F0C-B75B-EEE0BF086204}">
      <dgm:prSet/>
      <dgm:spPr/>
      <dgm:t>
        <a:bodyPr/>
        <a:lstStyle/>
        <a:p>
          <a:endParaRPr lang="ru-RU"/>
        </a:p>
      </dgm:t>
    </dgm:pt>
    <dgm:pt modelId="{5132259A-8D48-496F-BC12-375EE750E196}" type="sibTrans" cxnId="{C89BC949-5709-4F0C-B75B-EEE0BF086204}">
      <dgm:prSet/>
      <dgm:spPr/>
      <dgm:t>
        <a:bodyPr/>
        <a:lstStyle/>
        <a:p>
          <a:endParaRPr lang="ru-RU"/>
        </a:p>
      </dgm:t>
    </dgm:pt>
    <dgm:pt modelId="{7C936A0C-361C-4989-A44D-C69F44AB2D9A}">
      <dgm:prSet custT="1"/>
      <dgm:spPr/>
      <dgm:t>
        <a:bodyPr/>
        <a:lstStyle/>
        <a:p>
          <a:r>
            <a: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Природа</a:t>
          </a:r>
          <a:endParaRPr lang="ru-RU" sz="3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4135ED-F83F-48F2-8705-BADB98C51BBE}" type="parTrans" cxnId="{60F92BEE-0612-45FC-936D-7FED2A3CEB66}">
      <dgm:prSet/>
      <dgm:spPr/>
      <dgm:t>
        <a:bodyPr/>
        <a:lstStyle/>
        <a:p>
          <a:endParaRPr lang="ru-RU"/>
        </a:p>
      </dgm:t>
    </dgm:pt>
    <dgm:pt modelId="{0AB77B93-85D4-49F9-8357-385D15E5509C}" type="sibTrans" cxnId="{60F92BEE-0612-45FC-936D-7FED2A3CEB66}">
      <dgm:prSet/>
      <dgm:spPr/>
      <dgm:t>
        <a:bodyPr/>
        <a:lstStyle/>
        <a:p>
          <a:endParaRPr lang="ru-RU"/>
        </a:p>
      </dgm:t>
    </dgm:pt>
    <dgm:pt modelId="{372014DA-B535-4608-84F7-3D5E7768E94D}" type="pres">
      <dgm:prSet presAssocID="{87E25833-674D-4EBB-BDC4-002B11DE2AF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D50A31F-2DFE-4BBA-9FA5-48A4B8745F4B}" type="pres">
      <dgm:prSet presAssocID="{87E25833-674D-4EBB-BDC4-002B11DE2AFE}" presName="matrix" presStyleCnt="0"/>
      <dgm:spPr/>
    </dgm:pt>
    <dgm:pt modelId="{161FAB89-85EC-40CC-9CB2-21D1527A72FC}" type="pres">
      <dgm:prSet presAssocID="{87E25833-674D-4EBB-BDC4-002B11DE2AFE}" presName="tile1" presStyleLbl="node1" presStyleIdx="0" presStyleCnt="4"/>
      <dgm:spPr/>
    </dgm:pt>
    <dgm:pt modelId="{6ED2BA69-45B8-495D-9389-F0FE57A5FF8D}" type="pres">
      <dgm:prSet presAssocID="{87E25833-674D-4EBB-BDC4-002B11DE2AF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E881A03-75B6-46E7-82F1-92723BD6C278}" type="pres">
      <dgm:prSet presAssocID="{87E25833-674D-4EBB-BDC4-002B11DE2AFE}" presName="tile2" presStyleLbl="node1" presStyleIdx="1" presStyleCnt="4"/>
      <dgm:spPr/>
    </dgm:pt>
    <dgm:pt modelId="{6063CDD2-D5D1-461D-86ED-13D5C77D93DA}" type="pres">
      <dgm:prSet presAssocID="{87E25833-674D-4EBB-BDC4-002B11DE2AF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012E7D8-B470-476E-BC7C-816D759B96D6}" type="pres">
      <dgm:prSet presAssocID="{87E25833-674D-4EBB-BDC4-002B11DE2AFE}" presName="tile3" presStyleLbl="node1" presStyleIdx="2" presStyleCnt="4"/>
      <dgm:spPr/>
    </dgm:pt>
    <dgm:pt modelId="{8EFC418F-1155-4E64-80C6-5AD250D8CDA8}" type="pres">
      <dgm:prSet presAssocID="{87E25833-674D-4EBB-BDC4-002B11DE2AF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A33B713-54E0-4678-84A9-9D6DDE991938}" type="pres">
      <dgm:prSet presAssocID="{87E25833-674D-4EBB-BDC4-002B11DE2AFE}" presName="tile4" presStyleLbl="node1" presStyleIdx="3" presStyleCnt="4"/>
      <dgm:spPr/>
    </dgm:pt>
    <dgm:pt modelId="{FA1531A8-63A7-4234-8244-8B0845522060}" type="pres">
      <dgm:prSet presAssocID="{87E25833-674D-4EBB-BDC4-002B11DE2AF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770D133B-E84C-4D8B-B945-FA89DF86E3E2}" type="pres">
      <dgm:prSet presAssocID="{87E25833-674D-4EBB-BDC4-002B11DE2AFE}" presName="centerTile" presStyleLbl="fgShp" presStyleIdx="0" presStyleCnt="1" custScaleX="122100" custScaleY="135237">
        <dgm:presLayoutVars>
          <dgm:chMax val="0"/>
          <dgm:chPref val="0"/>
        </dgm:presLayoutVars>
      </dgm:prSet>
      <dgm:spPr/>
    </dgm:pt>
  </dgm:ptLst>
  <dgm:cxnLst>
    <dgm:cxn modelId="{59F89C03-A1FC-4BA6-A305-FAC15538C69B}" srcId="{87E25833-674D-4EBB-BDC4-002B11DE2AFE}" destId="{654B53A8-FB7C-43A9-9BB4-0B292CA8383E}" srcOrd="0" destOrd="0" parTransId="{DEA77188-A177-4E95-9721-B0D874CCC21A}" sibTransId="{13592491-DC95-4408-9501-F093E5D32468}"/>
    <dgm:cxn modelId="{09EB4105-7CEF-482C-A3AC-D19D51A661D9}" type="presOf" srcId="{A0EAF969-DD7D-473A-82FF-F050AAA953AD}" destId="{8EFC418F-1155-4E64-80C6-5AD250D8CDA8}" srcOrd="1" destOrd="0" presId="urn:microsoft.com/office/officeart/2005/8/layout/matrix1"/>
    <dgm:cxn modelId="{F3014806-8F9C-4724-9A02-58C8614B341C}" type="presOf" srcId="{7C936A0C-361C-4989-A44D-C69F44AB2D9A}" destId="{1A33B713-54E0-4678-84A9-9D6DDE991938}" srcOrd="0" destOrd="0" presId="urn:microsoft.com/office/officeart/2005/8/layout/matrix1"/>
    <dgm:cxn modelId="{3E9EF517-BAB3-4EB4-B40E-5B727311A195}" type="presOf" srcId="{87E25833-674D-4EBB-BDC4-002B11DE2AFE}" destId="{372014DA-B535-4608-84F7-3D5E7768E94D}" srcOrd="0" destOrd="0" presId="urn:microsoft.com/office/officeart/2005/8/layout/matrix1"/>
    <dgm:cxn modelId="{62A05A3F-780A-4C87-A763-69AC816C09D4}" srcId="{654B53A8-FB7C-43A9-9BB4-0B292CA8383E}" destId="{2217E131-A5FB-4B18-9BAE-4615675397C6}" srcOrd="1" destOrd="0" parTransId="{68A598CF-9514-4ECE-AE30-7678FBA1854D}" sibTransId="{B0A901D0-12DC-4EA0-AF16-261C3EA5E02D}"/>
    <dgm:cxn modelId="{C8A39068-4888-496D-AF89-B049A77DD0FF}" type="presOf" srcId="{654B53A8-FB7C-43A9-9BB4-0B292CA8383E}" destId="{770D133B-E84C-4D8B-B945-FA89DF86E3E2}" srcOrd="0" destOrd="0" presId="urn:microsoft.com/office/officeart/2005/8/layout/matrix1"/>
    <dgm:cxn modelId="{C89BC949-5709-4F0C-B75B-EEE0BF086204}" srcId="{654B53A8-FB7C-43A9-9BB4-0B292CA8383E}" destId="{A0EAF969-DD7D-473A-82FF-F050AAA953AD}" srcOrd="2" destOrd="0" parTransId="{0042A7B4-0D82-4FD5-9DF2-5D5925A0DE58}" sibTransId="{5132259A-8D48-496F-BC12-375EE750E196}"/>
    <dgm:cxn modelId="{D1F82D4E-6454-4D8D-8A3C-2158F628B432}" type="presOf" srcId="{A0EAF969-DD7D-473A-82FF-F050AAA953AD}" destId="{5012E7D8-B470-476E-BC7C-816D759B96D6}" srcOrd="0" destOrd="0" presId="urn:microsoft.com/office/officeart/2005/8/layout/matrix1"/>
    <dgm:cxn modelId="{7A5F6185-E608-4200-8A23-EC080C0A19E3}" type="presOf" srcId="{2217E131-A5FB-4B18-9BAE-4615675397C6}" destId="{6063CDD2-D5D1-461D-86ED-13D5C77D93DA}" srcOrd="1" destOrd="0" presId="urn:microsoft.com/office/officeart/2005/8/layout/matrix1"/>
    <dgm:cxn modelId="{8D8BC990-9A7D-47B8-939B-52D5B1D5D409}" srcId="{654B53A8-FB7C-43A9-9BB4-0B292CA8383E}" destId="{C68AA642-6E3B-4ADE-82FE-EE7F4B836AB3}" srcOrd="0" destOrd="0" parTransId="{F49A3B26-8CA8-46DC-9D59-5C2EC6574E62}" sibTransId="{78D71033-C483-4A2C-9EE2-924D88450625}"/>
    <dgm:cxn modelId="{ABBF31AA-2430-45FF-AD43-3AD1ADC634C9}" type="presOf" srcId="{7C936A0C-361C-4989-A44D-C69F44AB2D9A}" destId="{FA1531A8-63A7-4234-8244-8B0845522060}" srcOrd="1" destOrd="0" presId="urn:microsoft.com/office/officeart/2005/8/layout/matrix1"/>
    <dgm:cxn modelId="{FA93B0C5-12EF-4CB4-B871-A5F73B1C537F}" type="presOf" srcId="{2217E131-A5FB-4B18-9BAE-4615675397C6}" destId="{FE881A03-75B6-46E7-82F1-92723BD6C278}" srcOrd="0" destOrd="0" presId="urn:microsoft.com/office/officeart/2005/8/layout/matrix1"/>
    <dgm:cxn modelId="{0C11AAE9-87F5-4408-8CE7-4D43B0CCE579}" type="presOf" srcId="{C68AA642-6E3B-4ADE-82FE-EE7F4B836AB3}" destId="{161FAB89-85EC-40CC-9CB2-21D1527A72FC}" srcOrd="0" destOrd="0" presId="urn:microsoft.com/office/officeart/2005/8/layout/matrix1"/>
    <dgm:cxn modelId="{60F92BEE-0612-45FC-936D-7FED2A3CEB66}" srcId="{654B53A8-FB7C-43A9-9BB4-0B292CA8383E}" destId="{7C936A0C-361C-4989-A44D-C69F44AB2D9A}" srcOrd="3" destOrd="0" parTransId="{2A4135ED-F83F-48F2-8705-BADB98C51BBE}" sibTransId="{0AB77B93-85D4-49F9-8357-385D15E5509C}"/>
    <dgm:cxn modelId="{404B7CF0-B7BA-4D31-86AF-6945EA64B959}" type="presOf" srcId="{C68AA642-6E3B-4ADE-82FE-EE7F4B836AB3}" destId="{6ED2BA69-45B8-495D-9389-F0FE57A5FF8D}" srcOrd="1" destOrd="0" presId="urn:microsoft.com/office/officeart/2005/8/layout/matrix1"/>
    <dgm:cxn modelId="{025B0E8D-6780-4ABC-9518-CFADCAFF6A0B}" type="presParOf" srcId="{372014DA-B535-4608-84F7-3D5E7768E94D}" destId="{7D50A31F-2DFE-4BBA-9FA5-48A4B8745F4B}" srcOrd="0" destOrd="0" presId="urn:microsoft.com/office/officeart/2005/8/layout/matrix1"/>
    <dgm:cxn modelId="{4AD60207-599A-4F64-B0DD-5B84CEDC7B2E}" type="presParOf" srcId="{7D50A31F-2DFE-4BBA-9FA5-48A4B8745F4B}" destId="{161FAB89-85EC-40CC-9CB2-21D1527A72FC}" srcOrd="0" destOrd="0" presId="urn:microsoft.com/office/officeart/2005/8/layout/matrix1"/>
    <dgm:cxn modelId="{0D43E5DC-2566-43DB-BCD2-A8A999E20906}" type="presParOf" srcId="{7D50A31F-2DFE-4BBA-9FA5-48A4B8745F4B}" destId="{6ED2BA69-45B8-495D-9389-F0FE57A5FF8D}" srcOrd="1" destOrd="0" presId="urn:microsoft.com/office/officeart/2005/8/layout/matrix1"/>
    <dgm:cxn modelId="{79D4038F-4CD1-42FE-906A-4481778198CF}" type="presParOf" srcId="{7D50A31F-2DFE-4BBA-9FA5-48A4B8745F4B}" destId="{FE881A03-75B6-46E7-82F1-92723BD6C278}" srcOrd="2" destOrd="0" presId="urn:microsoft.com/office/officeart/2005/8/layout/matrix1"/>
    <dgm:cxn modelId="{2408731C-B9BB-4ADC-BD98-304D254B53EC}" type="presParOf" srcId="{7D50A31F-2DFE-4BBA-9FA5-48A4B8745F4B}" destId="{6063CDD2-D5D1-461D-86ED-13D5C77D93DA}" srcOrd="3" destOrd="0" presId="urn:microsoft.com/office/officeart/2005/8/layout/matrix1"/>
    <dgm:cxn modelId="{A0507729-DF12-431A-AC4D-79E16A5D9FAA}" type="presParOf" srcId="{7D50A31F-2DFE-4BBA-9FA5-48A4B8745F4B}" destId="{5012E7D8-B470-476E-BC7C-816D759B96D6}" srcOrd="4" destOrd="0" presId="urn:microsoft.com/office/officeart/2005/8/layout/matrix1"/>
    <dgm:cxn modelId="{F2E2329E-0D46-408D-967E-3363FFC42F4E}" type="presParOf" srcId="{7D50A31F-2DFE-4BBA-9FA5-48A4B8745F4B}" destId="{8EFC418F-1155-4E64-80C6-5AD250D8CDA8}" srcOrd="5" destOrd="0" presId="urn:microsoft.com/office/officeart/2005/8/layout/matrix1"/>
    <dgm:cxn modelId="{16788D43-E2A0-450C-9665-B932D80230C4}" type="presParOf" srcId="{7D50A31F-2DFE-4BBA-9FA5-48A4B8745F4B}" destId="{1A33B713-54E0-4678-84A9-9D6DDE991938}" srcOrd="6" destOrd="0" presId="urn:microsoft.com/office/officeart/2005/8/layout/matrix1"/>
    <dgm:cxn modelId="{85BCABE4-F587-4A44-9A42-068477B2A2DF}" type="presParOf" srcId="{7D50A31F-2DFE-4BBA-9FA5-48A4B8745F4B}" destId="{FA1531A8-63A7-4234-8244-8B0845522060}" srcOrd="7" destOrd="0" presId="urn:microsoft.com/office/officeart/2005/8/layout/matrix1"/>
    <dgm:cxn modelId="{B610CB74-A93F-41E1-9C04-AD0905247A19}" type="presParOf" srcId="{372014DA-B535-4608-84F7-3D5E7768E94D}" destId="{770D133B-E84C-4D8B-B945-FA89DF86E3E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FAB89-85EC-40CC-9CB2-21D1527A72FC}">
      <dsp:nvSpPr>
        <dsp:cNvPr id="0" name=""/>
        <dsp:cNvSpPr/>
      </dsp:nvSpPr>
      <dsp:spPr>
        <a:xfrm rot="16200000">
          <a:off x="1389669" y="-1389669"/>
          <a:ext cx="1892727" cy="4672065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История</a:t>
          </a:r>
          <a:endParaRPr lang="ru-RU" sz="3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-1" y="1"/>
        <a:ext cx="4672065" cy="1419545"/>
      </dsp:txXfrm>
    </dsp:sp>
    <dsp:sp modelId="{FE881A03-75B6-46E7-82F1-92723BD6C278}">
      <dsp:nvSpPr>
        <dsp:cNvPr id="0" name=""/>
        <dsp:cNvSpPr/>
      </dsp:nvSpPr>
      <dsp:spPr>
        <a:xfrm>
          <a:off x="4672065" y="0"/>
          <a:ext cx="4672065" cy="1892727"/>
        </a:xfrm>
        <a:prstGeom prst="round1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Этнография</a:t>
          </a:r>
          <a:endParaRPr lang="ru-RU" sz="3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72065" y="0"/>
        <a:ext cx="4672065" cy="1419545"/>
      </dsp:txXfrm>
    </dsp:sp>
    <dsp:sp modelId="{5012E7D8-B470-476E-BC7C-816D759B96D6}">
      <dsp:nvSpPr>
        <dsp:cNvPr id="0" name=""/>
        <dsp:cNvSpPr/>
      </dsp:nvSpPr>
      <dsp:spPr>
        <a:xfrm rot="10800000">
          <a:off x="0" y="1892727"/>
          <a:ext cx="4672065" cy="1892727"/>
        </a:xfrm>
        <a:prstGeom prst="round1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Фольклор</a:t>
          </a:r>
          <a:endParaRPr lang="ru-RU" sz="3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365908"/>
        <a:ext cx="4672065" cy="1419545"/>
      </dsp:txXfrm>
    </dsp:sp>
    <dsp:sp modelId="{1A33B713-54E0-4678-84A9-9D6DDE991938}">
      <dsp:nvSpPr>
        <dsp:cNvPr id="0" name=""/>
        <dsp:cNvSpPr/>
      </dsp:nvSpPr>
      <dsp:spPr>
        <a:xfrm rot="5400000">
          <a:off x="6061734" y="503057"/>
          <a:ext cx="1892727" cy="4672065"/>
        </a:xfrm>
        <a:prstGeom prst="round1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Природа</a:t>
          </a:r>
          <a:endParaRPr lang="ru-RU" sz="3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672064" y="2365908"/>
        <a:ext cx="4672065" cy="1419545"/>
      </dsp:txXfrm>
    </dsp:sp>
    <dsp:sp modelId="{770D133B-E84C-4D8B-B945-FA89DF86E3E2}">
      <dsp:nvSpPr>
        <dsp:cNvPr id="0" name=""/>
        <dsp:cNvSpPr/>
      </dsp:nvSpPr>
      <dsp:spPr>
        <a:xfrm>
          <a:off x="2960687" y="1252810"/>
          <a:ext cx="3422754" cy="1279833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МОЯ КАРЕЛИЯ</a:t>
          </a:r>
        </a:p>
      </dsp:txBody>
      <dsp:txXfrm>
        <a:off x="3023163" y="1315286"/>
        <a:ext cx="3297802" cy="1154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1E689-14EB-BB16-487D-233FA2442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B24CED-E915-CC17-454B-130C764DE0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B4C2A6-A8DB-15B1-3254-75D13523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E36B-306C-4BCB-BA61-FD8D576B7C1C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EB93EC-8EB6-00FF-C3B2-DA888698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F9E4FD-D3F9-EBA5-B2D1-BEFD2BC7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4480-4638-4A8E-A7B1-6D22D618C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25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C53F7-8A96-97ED-A916-A4385BBC8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28A654-6C9A-1284-6A5C-5E7E34D4C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63B4DD-4506-E258-CD23-E864EFE1E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E36B-306C-4BCB-BA61-FD8D576B7C1C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96FBE3-E682-08F3-EBA6-322B8BCF4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0BCBD1-3248-2B6A-4162-66B9FD2BA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4480-4638-4A8E-A7B1-6D22D618C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060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C0EC99-58E9-1BBF-65B9-9C73C0FBA7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E89660-5616-6A2B-E33B-D62637AD4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9AC434-6AF6-D626-00E3-9E15C0B13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E36B-306C-4BCB-BA61-FD8D576B7C1C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179B31-746F-AB7A-9854-83CE5CFF8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F23045-9912-5947-C76B-156A8A80E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4480-4638-4A8E-A7B1-6D22D618C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433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6E4E6-3D64-831C-1F50-0F32F586A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1E5382-939E-4186-573B-F2B3B5A87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F49BFA-4144-FDBA-CFFE-202EB9358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E36B-306C-4BCB-BA61-FD8D576B7C1C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C81064-F51B-FABF-4613-37C6362FF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1AC675-786D-8766-3534-BC5C51C4D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4480-4638-4A8E-A7B1-6D22D618C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556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ABC27-05AF-96ED-5C7F-F84AD63E4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F11ADF-7D21-986A-0906-AF2CF37D2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33316E-8FA0-3E64-26E0-6C7E8FC2B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E36B-306C-4BCB-BA61-FD8D576B7C1C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CC1E0-D93F-464E-FD6B-32A8E300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DE527-8A47-0006-BAA6-26A7DC4A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4480-4638-4A8E-A7B1-6D22D618C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638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A47C4-B1F6-EDDB-B9DC-F26454C8D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D780D6-08E9-60E4-30BE-166BE5E8E2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E92962-B952-9BD1-CCD0-17F7C61D1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757221-2E32-55FD-ABB4-3E736D66C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E36B-306C-4BCB-BA61-FD8D576B7C1C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4F263-6697-9FCF-234A-BF25C8BE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09DEB2-64C2-CA61-3305-5C8680726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4480-4638-4A8E-A7B1-6D22D618C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24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0391FE-97BE-485D-894E-7C1C9E91A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F11AC7-8BBC-4F70-7912-95F88BCF7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BCD772-2DBF-A59B-BD82-8C71E5699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272634-DDE0-3705-D37F-234F46E5AC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58A62AC-250F-25D3-E6DC-DFBDEA035D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9980E9-994C-3FCE-2F3D-1C1834276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E36B-306C-4BCB-BA61-FD8D576B7C1C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E688D28-6849-FE33-6444-A2BF8DE85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3A5629B-BFCF-3271-C105-2B8FF1AA8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4480-4638-4A8E-A7B1-6D22D618C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93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74C8E2-7200-115E-1359-11583D95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104285F-F631-579E-A2AF-BB350B345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E36B-306C-4BCB-BA61-FD8D576B7C1C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644C43C-B31F-910B-FE04-DBCB574EE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ED8E43-C72E-5C1A-3CD3-D2654FEE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4480-4638-4A8E-A7B1-6D22D618C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06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ED98E3-17E1-BBEC-9155-CA104379E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E36B-306C-4BCB-BA61-FD8D576B7C1C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5E34E3-C9F9-6B4B-52DA-0DDC68D75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16D2BC-9687-5926-46B2-36F8A9B0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4480-4638-4A8E-A7B1-6D22D618C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777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F7F7E-FA6F-ED8B-1E1E-762FA8E7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E144EC-3EC2-3A64-1DBA-BB296A9C0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2904D7-7C4B-954E-D547-767818DFE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21D43B-8D3B-8BAB-12E4-6D689D6B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E36B-306C-4BCB-BA61-FD8D576B7C1C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D75B81-A359-BB95-52DB-4E2D2734D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570747-F9C0-ED51-ED05-3FC72BCA1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4480-4638-4A8E-A7B1-6D22D618C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92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7B2FF-A1CA-6C30-61FA-8F12D067A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8E2BE6-1A49-15CD-BD85-960ABB897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962863-88FB-40D5-57FF-9B849217D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AE400-B5CD-3BE9-C0BA-9D6804BD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2E36B-306C-4BCB-BA61-FD8D576B7C1C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7032C4-6C69-1043-078B-39A9A8D8C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ACF63E-65FE-C8FF-1E21-80ACB736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4480-4638-4A8E-A7B1-6D22D618C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711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EB268-4F40-7E91-DF1E-EF2523C6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E3C819-9749-7AE5-C5E5-7F8AF2868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7DEB5C-8311-FDEB-1F22-C9E138B01E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2E36B-306C-4BCB-BA61-FD8D576B7C1C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4D53E5-F248-BE9D-4657-F028768F3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5A9D97-8970-E8B0-5ADC-4D32DA29E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44480-4638-4A8E-A7B1-6D22D618C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20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onvkod@nmrk.karelia.ru" TargetMode="External"/><Relationship Id="rId7" Type="http://schemas.openxmlformats.org/officeDocument/2006/relationships/image" Target="../media/image3.png"/><Relationship Id="rId2" Type="http://schemas.openxmlformats.org/officeDocument/2006/relationships/hyperlink" Target="mailto:nmrk_disp@mail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kgkm@yandex.ru" TargetMode="External"/><Relationship Id="rId5" Type="http://schemas.openxmlformats.org/officeDocument/2006/relationships/hyperlink" Target="mailto:dnkuz@yandex.ru" TargetMode="External"/><Relationship Id="rId4" Type="http://schemas.openxmlformats.org/officeDocument/2006/relationships/hyperlink" Target="mailto:metod@nmrk.karelia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B1CECB-DA50-869D-D54E-F44FBD0C92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7" y="1600253"/>
            <a:ext cx="8998295" cy="829494"/>
          </a:xfrm>
        </p:spPr>
        <p:txBody>
          <a:bodyPr>
            <a:noAutofit/>
          </a:bodyPr>
          <a:lstStyle/>
          <a:p>
            <a:r>
              <a:rPr lang="ru-RU" sz="2000" dirty="0"/>
              <a:t>Республиканская конференция </a:t>
            </a:r>
            <a:br>
              <a:rPr lang="ru-RU" sz="2000" dirty="0"/>
            </a:br>
            <a:r>
              <a:rPr lang="ru-RU" sz="2000" dirty="0"/>
              <a:t>«</a:t>
            </a:r>
            <a:r>
              <a:rPr lang="ru-RU" sz="2000" dirty="0" err="1"/>
              <a:t>Этномир</a:t>
            </a:r>
            <a:r>
              <a:rPr lang="ru-RU" sz="2000" dirty="0"/>
              <a:t> Карелии: лучшие практики этнокультурного образования, модели, бренды, проекты»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282EA5-80C1-E857-85A0-6BBAB739B1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7" y="5688775"/>
            <a:ext cx="9144000" cy="745100"/>
          </a:xfrm>
        </p:spPr>
        <p:txBody>
          <a:bodyPr>
            <a:normAutofit/>
          </a:bodyPr>
          <a:lstStyle/>
          <a:p>
            <a:r>
              <a:rPr lang="ru-RU" sz="2000" dirty="0"/>
              <a:t>Петрозаводск</a:t>
            </a:r>
            <a:br>
              <a:rPr lang="ru-RU" sz="2000" dirty="0"/>
            </a:br>
            <a:r>
              <a:rPr lang="ru-RU" sz="2000" dirty="0"/>
              <a:t>8 декабря 2023 г.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F6BCAFC-1A1A-99F7-663D-6A83D93D8AE2}"/>
              </a:ext>
            </a:extLst>
          </p:cNvPr>
          <p:cNvSpPr txBox="1">
            <a:spLocks/>
          </p:cNvSpPr>
          <p:nvPr/>
        </p:nvSpPr>
        <p:spPr>
          <a:xfrm>
            <a:off x="1523997" y="2947204"/>
            <a:ext cx="9144000" cy="8294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Образовательные маршруты </a:t>
            </a:r>
            <a:br>
              <a:rPr lang="ru-RU" sz="3200" dirty="0"/>
            </a:br>
            <a:r>
              <a:rPr lang="ru-RU" sz="3200" dirty="0"/>
              <a:t>Национального музея Республики Карелия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B96961-406D-6CFC-B17C-A7947AB070D8}"/>
              </a:ext>
            </a:extLst>
          </p:cNvPr>
          <p:cNvSpPr txBox="1"/>
          <p:nvPr/>
        </p:nvSpPr>
        <p:spPr>
          <a:xfrm>
            <a:off x="6567733" y="4094100"/>
            <a:ext cx="5196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b="1" i="1" spc="-2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Никитина Софья Сергеевна,</a:t>
            </a:r>
            <a:r>
              <a:rPr lang="ru-RU" sz="1800" b="1" spc="-2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ru-RU" sz="1800" i="1" spc="-2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ru-RU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Тимошкина Наталия Николаевна</a:t>
            </a:r>
            <a:r>
              <a:rPr lang="ru-RU" b="1" i="1" dirty="0">
                <a:latin typeface="Calibri" panose="020F0502020204030204" pitchFamily="34" charset="0"/>
                <a:ea typeface="Times New Roman" panose="02020603050405020304" pitchFamily="18" charset="0"/>
              </a:rPr>
              <a:t>,</a:t>
            </a:r>
            <a:br>
              <a:rPr lang="ru-RU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ru-RU" sz="1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сотрудники отдела научно-выставочной и культурно-образовательной деятельности Национального музея РК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FA70280-AB64-E571-FB51-1BB83D741F48}"/>
              </a:ext>
            </a:extLst>
          </p:cNvPr>
          <p:cNvSpPr txBox="1">
            <a:spLocks/>
          </p:cNvSpPr>
          <p:nvPr/>
        </p:nvSpPr>
        <p:spPr>
          <a:xfrm>
            <a:off x="666132" y="424125"/>
            <a:ext cx="10859729" cy="8294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 </a:t>
            </a:r>
            <a:r>
              <a:rPr lang="ru-RU" sz="1400" dirty="0"/>
              <a:t>МИНИСТЕРСТВО ОБРАЗОВАНИЯ И СПОРТА РЕСПУБЛИКИ КАРЕЛИЯ</a:t>
            </a:r>
          </a:p>
          <a:p>
            <a:r>
              <a:rPr lang="ru-RU" sz="1400" dirty="0"/>
              <a:t>    ГАУ ДПО РК «КАРЕЛЬСКИЙ ИНСТИТУТ РАЗВИТИЯ ОБРАЗОВАНИЯ»</a:t>
            </a:r>
          </a:p>
          <a:p>
            <a:r>
              <a:rPr lang="ru-RU" sz="1400" dirty="0"/>
              <a:t>   ФОНД ГРАНТОВ ГЛАВЫ РЕСПУБЛИКИ КАРЕЛИЯ</a:t>
            </a:r>
          </a:p>
          <a:p>
            <a:r>
              <a:rPr lang="ru-RU" sz="1400" dirty="0"/>
              <a:t>   АНО ЦЕНТР СОЦИАЛЬНОГО, ОБРАЗОВАТЕЛЬНОГО КОНСАЛТИНГА И ЭКСПЕРТИЗЫ «СТАНДАРТ»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D0DB46-47FE-2CC7-0B37-62254EC09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09" y="424124"/>
            <a:ext cx="1009672" cy="8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40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183D05-5EC3-2C1D-4622-B56DB07E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48895" cy="1325563"/>
          </a:xfrm>
        </p:spPr>
        <p:txBody>
          <a:bodyPr/>
          <a:lstStyle/>
          <a:p>
            <a:r>
              <a:rPr lang="ru-RU" dirty="0"/>
              <a:t>Маршрут «Этнография» и «Фольклор» в НМРК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BF6D00-9F95-F35C-26E4-37D747126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86" cy="4351338"/>
          </a:xfrm>
        </p:spPr>
        <p:txBody>
          <a:bodyPr>
            <a:normAutofit lnSpcReduction="10000"/>
          </a:bodyPr>
          <a:lstStyle/>
          <a:p>
            <a:r>
              <a:rPr lang="ru-RU" sz="1800" i="1" dirty="0"/>
              <a:t>«Старинный сундучок» </a:t>
            </a:r>
          </a:p>
          <a:p>
            <a:r>
              <a:rPr lang="ru-RU" sz="1800" i="1" dirty="0"/>
              <a:t>«Народный костюм» </a:t>
            </a:r>
          </a:p>
          <a:p>
            <a:r>
              <a:rPr lang="ru-RU" sz="1800" i="1" dirty="0"/>
              <a:t>«История игрушки» </a:t>
            </a:r>
          </a:p>
          <a:p>
            <a:r>
              <a:rPr lang="ru-RU" sz="1800" i="1" dirty="0"/>
              <a:t>«Народная вышивка» </a:t>
            </a:r>
          </a:p>
          <a:p>
            <a:r>
              <a:rPr lang="ru-RU" sz="1800" i="1" dirty="0"/>
              <a:t>«Береста в Карелии» </a:t>
            </a:r>
          </a:p>
          <a:p>
            <a:r>
              <a:rPr lang="ru-RU" sz="1800" i="1" dirty="0"/>
              <a:t>«Карельские народные музыкальные инструменты» </a:t>
            </a:r>
          </a:p>
          <a:p>
            <a:r>
              <a:rPr lang="ru-RU" sz="1800" i="1" dirty="0"/>
              <a:t>«Волшебный мир дерева» </a:t>
            </a:r>
          </a:p>
          <a:p>
            <a:r>
              <a:rPr lang="ru-RU" sz="1800" i="1" dirty="0"/>
              <a:t>«Северная изба» </a:t>
            </a:r>
          </a:p>
          <a:p>
            <a:r>
              <a:rPr lang="ru-RU" sz="1800" i="1" dirty="0"/>
              <a:t>«Как живут в деревне»</a:t>
            </a:r>
          </a:p>
          <a:p>
            <a:r>
              <a:rPr lang="ru-RU" sz="180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«Гончарное ремесло в Карелии»</a:t>
            </a:r>
          </a:p>
          <a:p>
            <a:r>
              <a:rPr lang="en-US" sz="180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«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Karjalan</a:t>
            </a:r>
            <a:r>
              <a:rPr lang="en-US" sz="180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kieli</a:t>
            </a:r>
            <a:r>
              <a:rPr lang="en-US" sz="180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ru-RU" sz="180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Карельский язык»</a:t>
            </a:r>
          </a:p>
          <a:p>
            <a:r>
              <a:rPr lang="ru-RU" sz="1800" i="1" u="sng" dirty="0">
                <a:solidFill>
                  <a:srgbClr val="000000"/>
                </a:solidFill>
                <a:latin typeface="Open Sans" panose="020B0606030504020204" pitchFamily="34" charset="0"/>
              </a:rPr>
              <a:t>Этно-путешествие</a:t>
            </a:r>
            <a:endParaRPr lang="ru-RU" sz="1800" i="1" u="sng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CDB201-B69D-9399-AE71-7BF07A983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7788" y="446639"/>
            <a:ext cx="1012024" cy="8291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EC0991-EFD6-B12A-92E6-291E0922C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46" y="1825624"/>
            <a:ext cx="6260919" cy="4351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9BA576-E4CD-3010-B0BA-9CC5D99E4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45" y="1825623"/>
            <a:ext cx="6260920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107B2A-B444-9BF2-B9A2-2932FFBD3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45" y="1825624"/>
            <a:ext cx="6260920" cy="435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97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183D05-5EC3-2C1D-4622-B56DB07E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88" y="446639"/>
            <a:ext cx="9642716" cy="1325563"/>
          </a:xfrm>
        </p:spPr>
        <p:txBody>
          <a:bodyPr/>
          <a:lstStyle/>
          <a:p>
            <a:r>
              <a:rPr lang="ru-RU" dirty="0"/>
              <a:t>Музейное занятие «Народный костюм»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CDB201-B69D-9399-AE71-7BF07A983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7788" y="446639"/>
            <a:ext cx="1012024" cy="8291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D26035-4970-5AB8-E466-51925A161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8" y="1797057"/>
            <a:ext cx="6003174" cy="43951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24B765-361F-0023-8FE2-59363DF33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21" y="1797058"/>
            <a:ext cx="6481391" cy="43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83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183D05-5EC3-2C1D-4622-B56DB07E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48895" cy="1325563"/>
          </a:xfrm>
        </p:spPr>
        <p:txBody>
          <a:bodyPr/>
          <a:lstStyle/>
          <a:p>
            <a:r>
              <a:rPr lang="ru-RU" dirty="0"/>
              <a:t>Маршрут «Этнография» и «Фольклор» в НМРК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BF6D00-9F95-F35C-26E4-37D747126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ru-RU" sz="1800" i="1" dirty="0"/>
              <a:t>Цикл «Калевальские сказки»:</a:t>
            </a:r>
          </a:p>
          <a:p>
            <a:pPr lvl="1"/>
            <a:r>
              <a:rPr lang="ru-RU" sz="1800" dirty="0"/>
              <a:t>«Рождение мира. Рождение героя» (зарождение мира и первочеловека)</a:t>
            </a:r>
          </a:p>
          <a:p>
            <a:pPr lvl="1"/>
            <a:r>
              <a:rPr lang="ru-RU" sz="1800" dirty="0"/>
              <a:t>«Кузнец, охотник и пастух» (традиционные занятия и промыслы в Карелии)</a:t>
            </a:r>
          </a:p>
          <a:p>
            <a:pPr lvl="1"/>
            <a:r>
              <a:rPr lang="ru-RU" sz="1800" dirty="0"/>
              <a:t>«Я отдам тебе девицу» </a:t>
            </a:r>
          </a:p>
          <a:p>
            <a:r>
              <a:rPr lang="ru-RU" sz="180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«Калевала» – памятник мировой культуры»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«Традиции, обычаи и обряды карельской семьи» 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«Северная изба: традиции и обряды, домашняя утварь»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«Свадебный обряд в Карелии» </a:t>
            </a:r>
            <a:endParaRPr lang="ru-RU" sz="1800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CDB201-B69D-9399-AE71-7BF07A983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7788" y="446639"/>
            <a:ext cx="1012024" cy="8291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B2D43F-CD6C-EFE1-033D-676326E74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95" y="1853699"/>
            <a:ext cx="5651517" cy="3768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720A45-F2E4-E2D8-28B3-151A6E86B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95" y="1853699"/>
            <a:ext cx="5651517" cy="3768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064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183D05-5EC3-2C1D-4622-B56DB07E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431822" y="3743014"/>
            <a:ext cx="5843954" cy="1325563"/>
          </a:xfrm>
        </p:spPr>
        <p:txBody>
          <a:bodyPr/>
          <a:lstStyle/>
          <a:p>
            <a:r>
              <a:rPr lang="ru-RU" dirty="0"/>
              <a:t>Контакты музея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BF6D00-9F95-F35C-26E4-37D747126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861" y="502161"/>
            <a:ext cx="7511981" cy="5853677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/>
              <a:t>Оставить заявку на проведение экскурсии/занятия</a:t>
            </a:r>
          </a:p>
          <a:p>
            <a:pPr marL="457200" lvl="1" indent="0">
              <a:buNone/>
            </a:pPr>
            <a:r>
              <a:rPr lang="en-US" sz="1600" dirty="0"/>
              <a:t>+7 (8142) 55-96-55, +7 (8142) 55-96-20</a:t>
            </a:r>
          </a:p>
          <a:p>
            <a:pPr marL="457200" lvl="1" indent="0">
              <a:buNone/>
            </a:pPr>
            <a:r>
              <a:rPr lang="en-US" sz="1600" dirty="0">
                <a:hlinkClick r:id="rId2"/>
              </a:rPr>
              <a:t>nmrk_disp@mail.ru</a:t>
            </a:r>
            <a:endParaRPr lang="ru-RU" sz="1600" dirty="0"/>
          </a:p>
          <a:p>
            <a:pPr marL="457200" lvl="1" indent="0">
              <a:buNone/>
            </a:pPr>
            <a:endParaRPr lang="ru-RU" sz="1600" dirty="0"/>
          </a:p>
          <a:p>
            <a:r>
              <a:rPr lang="ru-RU" sz="2000" dirty="0"/>
              <a:t>Заведующая отделом научно-выставочной и культурно-образовательной деятельности – Логинова Светлана Михайловна</a:t>
            </a:r>
          </a:p>
          <a:p>
            <a:pPr marL="457200" lvl="1" indent="0">
              <a:buNone/>
            </a:pPr>
            <a:r>
              <a:rPr lang="ru-RU" sz="1600" dirty="0"/>
              <a:t>тел.: 55-96-40 (доб. 181)</a:t>
            </a:r>
          </a:p>
          <a:p>
            <a:pPr marL="457200" lvl="1" indent="0">
              <a:buNone/>
            </a:pPr>
            <a:r>
              <a:rPr lang="ru-RU" sz="1600" dirty="0" err="1"/>
              <a:t>e-mail</a:t>
            </a:r>
            <a:r>
              <a:rPr lang="ru-RU" sz="1600" dirty="0"/>
              <a:t>: </a:t>
            </a:r>
            <a:r>
              <a:rPr lang="ru-RU" sz="1600" dirty="0">
                <a:hlinkClick r:id="rId3"/>
              </a:rPr>
              <a:t>onvkod@nmrk.karelia.ru</a:t>
            </a:r>
            <a:r>
              <a:rPr lang="ru-RU" sz="1600" dirty="0"/>
              <a:t> </a:t>
            </a:r>
          </a:p>
          <a:p>
            <a:r>
              <a:rPr lang="ru-RU" sz="2000" dirty="0"/>
              <a:t>Методист отдела научно-выставочной и культурно-образовательной деятельности – Аблаева Дарья Владимировна</a:t>
            </a:r>
          </a:p>
          <a:p>
            <a:pPr marL="457200" lvl="1" indent="0">
              <a:buNone/>
            </a:pPr>
            <a:r>
              <a:rPr lang="ru-RU" sz="1600" dirty="0"/>
              <a:t>тел.: 55-96-40 (доб. 183)</a:t>
            </a:r>
          </a:p>
          <a:p>
            <a:pPr marL="457200" lvl="1" indent="0">
              <a:buNone/>
            </a:pPr>
            <a:r>
              <a:rPr lang="ru-RU" sz="1600" dirty="0" err="1"/>
              <a:t>e-mail</a:t>
            </a:r>
            <a:r>
              <a:rPr lang="ru-RU" sz="1600" dirty="0"/>
              <a:t>: </a:t>
            </a:r>
            <a:r>
              <a:rPr lang="ru-RU" sz="1600" dirty="0">
                <a:hlinkClick r:id="rId4"/>
              </a:rPr>
              <a:t>metod@nmrk.karelia.ru</a:t>
            </a:r>
            <a:endParaRPr lang="ru-RU" sz="1600" dirty="0"/>
          </a:p>
          <a:p>
            <a:pPr marL="457200" lvl="1" indent="0">
              <a:buNone/>
            </a:pPr>
            <a:endParaRPr lang="ru-RU" sz="1600" dirty="0"/>
          </a:p>
          <a:p>
            <a:r>
              <a:rPr lang="ru-RU" sz="2000" dirty="0"/>
              <a:t>Проектная деятельность: учёный секретарь Национального музея РК – </a:t>
            </a:r>
            <a:br>
              <a:rPr lang="ru-RU" sz="2000" dirty="0"/>
            </a:br>
            <a:r>
              <a:rPr lang="ru-RU" sz="2000" dirty="0"/>
              <a:t>Кузнецов Денис Николаевич</a:t>
            </a:r>
          </a:p>
          <a:p>
            <a:pPr marL="457200" lvl="1" indent="0">
              <a:buNone/>
            </a:pPr>
            <a:r>
              <a:rPr lang="ru-RU" sz="1600" dirty="0"/>
              <a:t>Тел.: (8142) 55-96-55 (доб. 103)</a:t>
            </a:r>
          </a:p>
          <a:p>
            <a:pPr marL="457200" lvl="1" indent="0">
              <a:buNone/>
            </a:pPr>
            <a:r>
              <a:rPr lang="ru-RU" sz="1600" dirty="0"/>
              <a:t>E-mail: </a:t>
            </a:r>
            <a:r>
              <a:rPr lang="ru-RU" sz="1600" dirty="0">
                <a:hlinkClick r:id="rId5"/>
              </a:rPr>
              <a:t>dnkuz@yandex.ru</a:t>
            </a:r>
            <a:r>
              <a:rPr lang="ru-RU" sz="1600" dirty="0"/>
              <a:t> </a:t>
            </a:r>
          </a:p>
          <a:p>
            <a:pPr marL="457200" lvl="1" indent="0">
              <a:buNone/>
            </a:pPr>
            <a:endParaRPr lang="ru-RU" sz="1600" dirty="0"/>
          </a:p>
          <a:p>
            <a:r>
              <a:rPr lang="ru-RU" sz="2000" dirty="0"/>
              <a:t>Участие по Пушкинской карте: сотрудники отдела развития </a:t>
            </a:r>
            <a:br>
              <a:rPr lang="ru-RU" sz="2000" dirty="0"/>
            </a:br>
            <a:r>
              <a:rPr lang="ru-RU" sz="2000" dirty="0"/>
              <a:t>Национального музея РК</a:t>
            </a:r>
          </a:p>
          <a:p>
            <a:pPr marL="457200" lvl="1" indent="0">
              <a:buNone/>
            </a:pPr>
            <a:r>
              <a:rPr lang="ru-RU" sz="1600" dirty="0"/>
              <a:t>Тел.: (8142) 55-96-70</a:t>
            </a:r>
          </a:p>
          <a:p>
            <a:pPr marL="457200" lvl="1" indent="0">
              <a:buNone/>
            </a:pPr>
            <a:r>
              <a:rPr lang="en-US" sz="1600" dirty="0"/>
              <a:t>E-mail: </a:t>
            </a:r>
            <a:r>
              <a:rPr lang="en-US" sz="1600" dirty="0">
                <a:hlinkClick r:id="rId6"/>
              </a:rPr>
              <a:t>infokgkm@yandex.ru</a:t>
            </a:r>
            <a:r>
              <a:rPr lang="ru-RU" sz="1600" dirty="0"/>
              <a:t> </a:t>
            </a:r>
          </a:p>
          <a:p>
            <a:endParaRPr lang="ru-RU" sz="20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CDB201-B69D-9399-AE71-7BF07A983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7788" y="446639"/>
            <a:ext cx="101202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29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2EAF5-9BBA-AB10-AC64-C4D81507E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89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/>
              <a:t>Национальный музей Республики Карелия это: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910980-48E4-2DBF-507D-AF30993EE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89" y="1690688"/>
            <a:ext cx="5663083" cy="3947974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20 залов постоянной экспозиции, посвященных:</a:t>
            </a:r>
          </a:p>
          <a:p>
            <a:pPr lvl="2"/>
            <a:r>
              <a:rPr lang="ru-RU" dirty="0"/>
              <a:t>Геологии, природе Карелии</a:t>
            </a:r>
          </a:p>
          <a:p>
            <a:pPr lvl="2"/>
            <a:r>
              <a:rPr lang="ru-RU" dirty="0"/>
              <a:t>Различным историческим эпохам края</a:t>
            </a:r>
          </a:p>
          <a:p>
            <a:pPr lvl="2"/>
            <a:r>
              <a:rPr lang="ru-RU" dirty="0"/>
              <a:t>Истории города Петрозаводска</a:t>
            </a:r>
          </a:p>
          <a:p>
            <a:pPr lvl="2"/>
            <a:r>
              <a:rPr lang="ru-RU" dirty="0"/>
              <a:t>Этнографии</a:t>
            </a:r>
          </a:p>
          <a:p>
            <a:pPr lvl="2"/>
            <a:r>
              <a:rPr lang="ru-RU" dirty="0"/>
              <a:t>Фольклору</a:t>
            </a:r>
          </a:p>
          <a:p>
            <a:r>
              <a:rPr lang="ru-RU" dirty="0"/>
              <a:t>4 интерактивных площадки</a:t>
            </a:r>
          </a:p>
          <a:p>
            <a:pPr lvl="2"/>
            <a:r>
              <a:rPr lang="ru-RU" dirty="0"/>
              <a:t>В гостях у древнего племени</a:t>
            </a:r>
          </a:p>
          <a:p>
            <a:pPr lvl="2"/>
            <a:r>
              <a:rPr lang="ru-RU" dirty="0"/>
              <a:t>Мы – </a:t>
            </a:r>
            <a:r>
              <a:rPr lang="ru-RU" dirty="0" err="1"/>
              <a:t>корела</a:t>
            </a:r>
            <a:endParaRPr lang="ru-RU" dirty="0"/>
          </a:p>
          <a:p>
            <a:pPr lvl="2"/>
            <a:r>
              <a:rPr lang="ru-RU" dirty="0"/>
              <a:t>Северная изба</a:t>
            </a:r>
          </a:p>
          <a:p>
            <a:pPr lvl="2"/>
            <a:r>
              <a:rPr lang="ru-RU" dirty="0"/>
              <a:t>Северные поселенцы</a:t>
            </a:r>
          </a:p>
          <a:p>
            <a:pPr lvl="2"/>
            <a:r>
              <a:rPr lang="ru-RU" dirty="0"/>
              <a:t>Городская культура Петрозаводска конца </a:t>
            </a:r>
            <a:r>
              <a:rPr lang="fi-FI" dirty="0"/>
              <a:t>XIX </a:t>
            </a:r>
            <a:r>
              <a:rPr lang="en-US" dirty="0"/>
              <a:t>– </a:t>
            </a:r>
            <a:r>
              <a:rPr lang="ru-RU" dirty="0"/>
              <a:t>начала ХХ вв.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0B9E70-3CB4-2C53-B36A-5E28B3C00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83" y="1690688"/>
            <a:ext cx="4974447" cy="3947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4524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183D05-5EC3-2C1D-4622-B56DB07E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48895" cy="1325563"/>
          </a:xfrm>
        </p:spPr>
        <p:txBody>
          <a:bodyPr>
            <a:noAutofit/>
          </a:bodyPr>
          <a:lstStyle/>
          <a:p>
            <a:r>
              <a:rPr lang="ru-RU" sz="3600" dirty="0"/>
              <a:t>Образовательные маршруты </a:t>
            </a:r>
            <a:br>
              <a:rPr lang="ru-RU" sz="3600" dirty="0"/>
            </a:br>
            <a:r>
              <a:rPr lang="ru-RU" sz="3600" dirty="0"/>
              <a:t>Национального музея Республики Карелия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7A07963F-CC0E-042D-5301-1F879FCE92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438908"/>
              </p:ext>
            </p:extLst>
          </p:nvPr>
        </p:nvGraphicFramePr>
        <p:xfrm>
          <a:off x="1423935" y="2090058"/>
          <a:ext cx="9344130" cy="3785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CDB201-B69D-9399-AE71-7BF07A983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7788" y="446639"/>
            <a:ext cx="101202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46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183D05-5EC3-2C1D-4622-B56DB07E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48895" cy="1325563"/>
          </a:xfrm>
        </p:spPr>
        <p:txBody>
          <a:bodyPr/>
          <a:lstStyle/>
          <a:p>
            <a:r>
              <a:rPr lang="ru-RU" dirty="0"/>
              <a:t>Образовательные маршруты в НМРК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BF6D00-9F95-F35C-26E4-37D747126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9091863" cy="461967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Ориентированы на разные возрастные категории</a:t>
            </a:r>
          </a:p>
          <a:p>
            <a:pPr marL="457200" lvl="1" indent="0">
              <a:buNone/>
            </a:pPr>
            <a:r>
              <a:rPr lang="ru-RU" dirty="0"/>
              <a:t>Дошкольники </a:t>
            </a:r>
          </a:p>
          <a:p>
            <a:pPr marL="457200" lvl="1" indent="0">
              <a:buNone/>
            </a:pPr>
            <a:r>
              <a:rPr lang="ru-RU" dirty="0"/>
              <a:t>Школьники 1 – 4 классов</a:t>
            </a:r>
          </a:p>
          <a:p>
            <a:pPr marL="457200" lvl="1" indent="0">
              <a:buNone/>
            </a:pPr>
            <a:r>
              <a:rPr lang="ru-RU" dirty="0"/>
              <a:t>Школьники 5 – 8 классов</a:t>
            </a:r>
          </a:p>
          <a:p>
            <a:pPr marL="457200" lvl="1" indent="0">
              <a:buNone/>
            </a:pPr>
            <a:r>
              <a:rPr lang="ru-RU" dirty="0"/>
              <a:t>Школьники 9 – 11 классов</a:t>
            </a:r>
          </a:p>
          <a:p>
            <a:pPr marL="457200" lvl="1" indent="0">
              <a:buNone/>
            </a:pPr>
            <a:r>
              <a:rPr lang="ru-RU" dirty="0"/>
              <a:t>Студенты</a:t>
            </a:r>
          </a:p>
          <a:p>
            <a:r>
              <a:rPr lang="ru-RU" dirty="0"/>
              <a:t>Возможность проведения занятия в музее и</a:t>
            </a:r>
            <a:br>
              <a:rPr lang="ru-RU" dirty="0"/>
            </a:br>
            <a:r>
              <a:rPr lang="ru-RU" dirty="0"/>
              <a:t>«на выезд»</a:t>
            </a:r>
          </a:p>
          <a:p>
            <a:r>
              <a:rPr lang="ru-RU" dirty="0"/>
              <a:t>Разнообразие и постоянное обновление экскурсий, занятий, мероприятий и акций музея </a:t>
            </a:r>
          </a:p>
          <a:p>
            <a:pPr marL="457200" lvl="1" indent="0">
              <a:buNone/>
            </a:pPr>
            <a:r>
              <a:rPr lang="ru-RU" dirty="0"/>
              <a:t>Временные выставки</a:t>
            </a:r>
          </a:p>
          <a:p>
            <a:pPr marL="457200" lvl="1" indent="0">
              <a:buNone/>
            </a:pPr>
            <a:r>
              <a:rPr lang="ru-RU" dirty="0"/>
              <a:t>Совершенствование материала</a:t>
            </a:r>
          </a:p>
          <a:p>
            <a:pPr marL="457200" lvl="1" indent="0">
              <a:buNone/>
            </a:pPr>
            <a:r>
              <a:rPr lang="ru-RU" dirty="0"/>
              <a:t>Проектная деятельность</a:t>
            </a:r>
          </a:p>
          <a:p>
            <a:pPr marL="457200" lvl="1" indent="0">
              <a:buNone/>
            </a:pPr>
            <a:r>
              <a:rPr lang="ru-RU" dirty="0"/>
              <a:t>«Учебный день»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CDB201-B69D-9399-AE71-7BF07A983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7788" y="446639"/>
            <a:ext cx="101202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79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183D05-5EC3-2C1D-4622-B56DB07E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48895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Временные выставки Национального музея Республики Карелия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CDB201-B69D-9399-AE71-7BF07A983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7788" y="446639"/>
            <a:ext cx="1012024" cy="8291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61CB35-6B4D-94DF-5EF0-1AD300417A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34" t="9378" r="11026" b="11355"/>
          <a:stretch/>
        </p:blipFill>
        <p:spPr>
          <a:xfrm>
            <a:off x="556967" y="446639"/>
            <a:ext cx="10243495" cy="6046236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BAAE2200-6029-50E4-ACC8-EA39A3DB9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5884" t="34602" r="32530" b="30593"/>
          <a:stretch/>
        </p:blipFill>
        <p:spPr>
          <a:xfrm>
            <a:off x="3016622" y="3136726"/>
            <a:ext cx="8843190" cy="3356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305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96F11-9BEC-24EF-A68D-B3361914C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94" y="198421"/>
            <a:ext cx="10515600" cy="1325563"/>
          </a:xfrm>
        </p:spPr>
        <p:txBody>
          <a:bodyPr/>
          <a:lstStyle/>
          <a:p>
            <a:r>
              <a:rPr lang="ru-RU" dirty="0"/>
              <a:t>Учебный день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60B106-0DE9-D818-3898-3CB2BDB99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194" y="1279333"/>
            <a:ext cx="4430074" cy="538024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400" b="1" i="1" dirty="0"/>
              <a:t>НАЧАЛЬНОЕ ЗВЕНО </a:t>
            </a:r>
          </a:p>
          <a:p>
            <a:pPr lvl="1"/>
            <a:r>
              <a:rPr lang="ru-RU" dirty="0"/>
              <a:t>Урок Музыки - «Карельские музыкальные инструменты»</a:t>
            </a:r>
          </a:p>
          <a:p>
            <a:pPr marL="457200" lvl="1" indent="0">
              <a:buNone/>
            </a:pPr>
            <a:r>
              <a:rPr lang="ru-RU" i="1" dirty="0"/>
              <a:t>Волшебный пастуший рожок, берестяная флейта, манок, погремушка-</a:t>
            </a:r>
            <a:r>
              <a:rPr lang="ru-RU" i="1" dirty="0" err="1"/>
              <a:t>шаркунок</a:t>
            </a:r>
            <a:r>
              <a:rPr lang="ru-RU" i="1" dirty="0"/>
              <a:t> – часть удивительного мира карельских народных инструментов. На занятии Вы познакомитесь с историей берестяных музыкальных инструментов, их назначением и звучанием.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sz="3400" b="1" i="1" dirty="0"/>
              <a:t>СРЕДНЕЕ ЗВЕНО </a:t>
            </a:r>
          </a:p>
          <a:p>
            <a:pPr lvl="1"/>
            <a:r>
              <a:rPr lang="ru-RU" dirty="0"/>
              <a:t>Урок Истории - «О вере древней, православной»</a:t>
            </a:r>
          </a:p>
          <a:p>
            <a:pPr marL="457200" lvl="1" indent="0">
              <a:buNone/>
            </a:pPr>
            <a:r>
              <a:rPr lang="ru-RU" i="1" dirty="0"/>
              <a:t>Занятие посвящено истории развития старообрядчества в Карелии, созданию Выгорецкой пустыни. Через уникальные предметы, представленные на выставке "Благоволи </a:t>
            </a:r>
            <a:r>
              <a:rPr lang="ru-RU" i="1" dirty="0" err="1"/>
              <a:t>читати</a:t>
            </a:r>
            <a:r>
              <a:rPr lang="ru-RU" i="1" dirty="0"/>
              <a:t> ответы наши", познакомимся с традициями старообрядцев, их жизненным укладом.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7BDEC-115C-71E8-11F5-82F817CBB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7788" y="446639"/>
            <a:ext cx="1012024" cy="8291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C55C44-49EA-CC0E-4096-2253FB9C6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86" y="1523984"/>
            <a:ext cx="5832520" cy="4371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3020A9-1763-3C38-A478-C5372571C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82" y="1523984"/>
            <a:ext cx="6555930" cy="4371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384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183D05-5EC3-2C1D-4622-B56DB07E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48895" cy="1325563"/>
          </a:xfrm>
        </p:spPr>
        <p:txBody>
          <a:bodyPr/>
          <a:lstStyle/>
          <a:p>
            <a:r>
              <a:rPr lang="ru-RU" dirty="0"/>
              <a:t>Интерактивные мероприятия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BF6D00-9F95-F35C-26E4-37D747126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i="1" dirty="0"/>
              <a:t>«Петрозаводский почтальон»</a:t>
            </a:r>
          </a:p>
          <a:p>
            <a:r>
              <a:rPr lang="ru-RU" sz="1800" i="1" dirty="0"/>
              <a:t>«На всякий случай – свой обычай»</a:t>
            </a:r>
          </a:p>
          <a:p>
            <a:r>
              <a:rPr lang="ru-RU" sz="1800" i="1" dirty="0"/>
              <a:t>«Листы каменной книги»</a:t>
            </a:r>
          </a:p>
          <a:p>
            <a:r>
              <a:rPr lang="ru-RU" sz="1800" i="1" dirty="0"/>
              <a:t> «Средневековая Карелия»</a:t>
            </a:r>
          </a:p>
          <a:p>
            <a:r>
              <a:rPr lang="ru-RU" sz="1800" i="1" dirty="0"/>
              <a:t>«Какие труды, такие и плоды»</a:t>
            </a:r>
          </a:p>
          <a:p>
            <a:r>
              <a:rPr lang="ru-RU" sz="1800" i="1" dirty="0"/>
              <a:t>«Карельская мозаика»</a:t>
            </a:r>
          </a:p>
          <a:p>
            <a:r>
              <a:rPr lang="ru-RU" sz="1800" i="1" dirty="0"/>
              <a:t>«Заводских дел мастер»</a:t>
            </a:r>
          </a:p>
          <a:p>
            <a:r>
              <a:rPr lang="ru-RU" sz="1800" i="1" dirty="0"/>
              <a:t>«Путешествие славных </a:t>
            </a:r>
            <a:r>
              <a:rPr lang="ru-RU" sz="1800" i="1" dirty="0" err="1"/>
              <a:t>калевальцев</a:t>
            </a:r>
            <a:r>
              <a:rPr lang="ru-RU" sz="1800" i="1" dirty="0"/>
              <a:t>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CDB201-B69D-9399-AE71-7BF07A983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7788" y="446639"/>
            <a:ext cx="1012024" cy="8291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D6FB76-9B73-7BA4-836C-6FDDA0ADD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99" y="1825625"/>
            <a:ext cx="5754813" cy="3821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A0633F-4877-657C-CCB9-F72084D95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99" y="1825625"/>
            <a:ext cx="5754101" cy="3821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740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183D05-5EC3-2C1D-4622-B56DB07E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48895" cy="1325563"/>
          </a:xfrm>
        </p:spPr>
        <p:txBody>
          <a:bodyPr/>
          <a:lstStyle/>
          <a:p>
            <a:r>
              <a:rPr lang="ru-RU" dirty="0"/>
              <a:t>Маршрут «Природа» в НМРК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BF6D00-9F95-F35C-26E4-37D747126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6298"/>
            <a:ext cx="5578642" cy="4866577"/>
          </a:xfrm>
        </p:spPr>
        <p:txBody>
          <a:bodyPr>
            <a:normAutofit/>
          </a:bodyPr>
          <a:lstStyle/>
          <a:p>
            <a:r>
              <a:rPr lang="ru-RU" sz="18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«Природные особенности региона»</a:t>
            </a:r>
          </a:p>
          <a:p>
            <a:r>
              <a:rPr lang="ru-RU" sz="18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«По страницам красной книги» </a:t>
            </a:r>
          </a:p>
          <a:p>
            <a:r>
              <a:rPr lang="ru-RU" sz="18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«Животные строят» </a:t>
            </a:r>
          </a:p>
          <a:p>
            <a:r>
              <a:rPr lang="ru-RU" sz="18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«Шляпка на ножке» </a:t>
            </a:r>
          </a:p>
          <a:p>
            <a:r>
              <a:rPr lang="ru-RU" sz="18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«Животные в сказке и в природе»</a:t>
            </a:r>
          </a:p>
          <a:p>
            <a:r>
              <a:rPr lang="ru-RU" sz="18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«Птицы весной» </a:t>
            </a:r>
          </a:p>
          <a:p>
            <a:r>
              <a:rPr lang="ru-RU" sz="18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«Чей нос лучше?» </a:t>
            </a:r>
          </a:p>
          <a:p>
            <a:r>
              <a:rPr lang="ru-RU" sz="18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«Сокровища гномов»</a:t>
            </a:r>
          </a:p>
          <a:p>
            <a:r>
              <a:rPr lang="ru-RU" sz="18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«Перелетные птицы»</a:t>
            </a:r>
          </a:p>
          <a:p>
            <a:r>
              <a:rPr lang="ru-RU" sz="18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«Приключения капельки воды»</a:t>
            </a:r>
          </a:p>
          <a:p>
            <a:r>
              <a:rPr lang="ru-RU" sz="18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«Порхающие цветы»</a:t>
            </a:r>
          </a:p>
          <a:p>
            <a:r>
              <a:rPr lang="ru-RU" sz="18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«Как животных цвет защищает»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CDB201-B69D-9399-AE71-7BF07A983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7788" y="446639"/>
            <a:ext cx="1012024" cy="8291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19841C-ABF2-1812-C03E-0A1CC4A56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36" y="1690688"/>
            <a:ext cx="5924934" cy="3990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A65256-EB55-BAEA-AE74-FA95C5310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85" y="1683503"/>
            <a:ext cx="5924934" cy="3990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160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183D05-5EC3-2C1D-4622-B56DB07E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48895" cy="1325563"/>
          </a:xfrm>
        </p:spPr>
        <p:txBody>
          <a:bodyPr/>
          <a:lstStyle/>
          <a:p>
            <a:r>
              <a:rPr lang="ru-RU" dirty="0"/>
              <a:t>Маршрут «История» в НМРК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BF6D00-9F95-F35C-26E4-37D747126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166937" cy="2977488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1800" i="1" dirty="0"/>
              <a:t>«Занятия и жилище древних людей» 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1800" i="1" dirty="0">
                <a:solidFill>
                  <a:srgbClr val="000000"/>
                </a:solidFill>
                <a:effectLst/>
              </a:rPr>
              <a:t>«Ритуалы и верования древних жителей Карелии»</a:t>
            </a:r>
            <a:endParaRPr lang="ru-RU" sz="1800" i="1" dirty="0"/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1800" i="1" dirty="0"/>
              <a:t>«Искусство древнего человека» 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1800" i="1" dirty="0"/>
              <a:t>«Александр Невский» 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1800" i="1" dirty="0">
                <a:solidFill>
                  <a:srgbClr val="000000"/>
                </a:solidFill>
                <a:effectLst/>
              </a:rPr>
              <a:t>«История Соловецкого монастыря XV-XIX вв.»</a:t>
            </a:r>
          </a:p>
          <a:p>
            <a:pPr algn="l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i="1" dirty="0">
                <a:solidFill>
                  <a:srgbClr val="000000"/>
                </a:solidFill>
                <a:effectLst/>
              </a:rPr>
              <a:t>«Карелия в годы Наполеоновских войн» </a:t>
            </a:r>
          </a:p>
          <a:p>
            <a:pPr algn="l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i="1" dirty="0">
                <a:solidFill>
                  <a:srgbClr val="000000"/>
                </a:solidFill>
                <a:effectLst/>
              </a:rPr>
              <a:t>«Г.Р. Державин в Петрозаводске» </a:t>
            </a:r>
          </a:p>
          <a:p>
            <a:pPr algn="l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i="1" dirty="0">
                <a:solidFill>
                  <a:srgbClr val="000000"/>
                </a:solidFill>
                <a:effectLst/>
              </a:rPr>
              <a:t>«Старый Петрозаводск» </a:t>
            </a:r>
          </a:p>
          <a:p>
            <a:pPr algn="l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i="1" dirty="0">
                <a:solidFill>
                  <a:srgbClr val="000000"/>
                </a:solidFill>
                <a:effectLst/>
              </a:rPr>
              <a:t>«Театр в Петрозаводске в начале XX века» </a:t>
            </a:r>
          </a:p>
          <a:p>
            <a:pPr algn="l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i="1" dirty="0">
                <a:solidFill>
                  <a:srgbClr val="000000"/>
                </a:solidFill>
                <a:effectLst/>
              </a:rPr>
              <a:t>«Зимняя война 1939-1940 гг.» 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1800" i="1" dirty="0">
                <a:solidFill>
                  <a:srgbClr val="000000"/>
                </a:solidFill>
                <a:effectLst/>
              </a:rPr>
              <a:t>«Карелия в годы Великой Отечественной войны» 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1800" i="1" dirty="0">
                <a:solidFill>
                  <a:srgbClr val="000000"/>
                </a:solidFill>
                <a:effectLst/>
              </a:rPr>
              <a:t>«Будни войны»  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1800" i="1" dirty="0">
                <a:solidFill>
                  <a:srgbClr val="000000"/>
                </a:solidFill>
                <a:effectLst/>
              </a:rPr>
              <a:t>«Наши знаменитые земляки» 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CDB201-B69D-9399-AE71-7BF07A983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7788" y="446639"/>
            <a:ext cx="1012024" cy="8291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CF6500-3471-EABC-6C15-2D2B6C438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088" y="2054595"/>
            <a:ext cx="6413724" cy="3607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54E19A-F3C6-E93F-35A1-CE9A036D3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088" y="1607957"/>
            <a:ext cx="6404540" cy="4439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83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802</Words>
  <Application>Microsoft Office PowerPoint</Application>
  <PresentationFormat>Широкоэкранный</PresentationFormat>
  <Paragraphs>128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Open Sans</vt:lpstr>
      <vt:lpstr>Тема Office</vt:lpstr>
      <vt:lpstr>Республиканская конференция  «Этномир Карелии: лучшие практики этнокультурного образования, модели, бренды, проекты»</vt:lpstr>
      <vt:lpstr>Национальный музей Республики Карелия это: </vt:lpstr>
      <vt:lpstr>Образовательные маршруты  Национального музея Республики Карелия</vt:lpstr>
      <vt:lpstr>Образовательные маршруты в НМРК</vt:lpstr>
      <vt:lpstr>Временные выставки Национального музея Республики Карелия</vt:lpstr>
      <vt:lpstr>Учебный день</vt:lpstr>
      <vt:lpstr>Интерактивные мероприятия</vt:lpstr>
      <vt:lpstr>Маршрут «Природа» в НМРК</vt:lpstr>
      <vt:lpstr>Маршрут «История» в НМРК</vt:lpstr>
      <vt:lpstr>Маршрут «Этнография» и «Фольклор» в НМРК</vt:lpstr>
      <vt:lpstr>Музейное занятие «Народный костюм»</vt:lpstr>
      <vt:lpstr>Маршрут «Этнография» и «Фольклор» в НМРК</vt:lpstr>
      <vt:lpstr>Контакты музея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Республиканская конференция  «Этномир Карелии: лучшие практики этнокультурного образования, модели, бренды, проекты»</dc:title>
  <dc:creator>софья никитина</dc:creator>
  <cp:lastModifiedBy>софья никитина</cp:lastModifiedBy>
  <cp:revision>1</cp:revision>
  <dcterms:created xsi:type="dcterms:W3CDTF">2023-12-07T17:40:07Z</dcterms:created>
  <dcterms:modified xsi:type="dcterms:W3CDTF">2023-12-07T20:56:34Z</dcterms:modified>
</cp:coreProperties>
</file>