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26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5143500" type="screen16x9"/>
  <p:notesSz cx="6858000" cy="9144000"/>
  <p:embeddedFontLst>
    <p:embeddedFont>
      <p:font typeface="Jost" panose="020B0604020202020204" charset="-52"/>
      <p:regular r:id="rId18"/>
      <p:bold r:id="rId19"/>
      <p:italic r:id="rId20"/>
      <p:boldItalic r:id="rId21"/>
    </p:embeddedFont>
    <p:embeddedFont>
      <p:font typeface="Jost ExtraLight" panose="020B0604020202020204" charset="-52"/>
      <p:regular r:id="rId22"/>
      <p:bold r:id="rId23"/>
      <p:italic r:id="rId24"/>
      <p:boldItalic r:id="rId25"/>
    </p:embeddedFont>
    <p:embeddedFont>
      <p:font typeface="Jost Light" panose="020B0604020202020204" charset="-52"/>
      <p:regular r:id="rId26"/>
      <p:bold r:id="rId27"/>
      <p:italic r:id="rId28"/>
      <p:boldItalic r:id="rId29"/>
    </p:embeddedFont>
    <p:embeddedFont>
      <p:font typeface="Jost Medium" panose="020B0604020202020204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14" y="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25f843a7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25f843a7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25f843a74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25f843a74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25f843a74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25f843a74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25f843a7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25f843a7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25f843a74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25f843a74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25f843a74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25f843a74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25f843a7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25f843a7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25f843a7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25f843a7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25f843a7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25f843a7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25f843a7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25f843a7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25f843a7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25f843a7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25f843a7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25f843a7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25f843a7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25f843a7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25f843a74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25f843a74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0000" y="198700"/>
            <a:ext cx="8244000" cy="18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Font typeface="Jost Light"/>
              <a:buNone/>
              <a:defRPr sz="5400">
                <a:latin typeface="Jost Light"/>
                <a:ea typeface="Jost Light"/>
                <a:cs typeface="Jost Light"/>
                <a:sym typeface="Jos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0000" y="2249100"/>
            <a:ext cx="82440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t"/>
              <a:buNone/>
              <a:defRPr sz="2800"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375" y="4299900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E46962"/>
          </p15:clr>
        </p15:guide>
        <p15:guide id="2" orient="horz" pos="283">
          <p15:clr>
            <a:srgbClr val="E46962"/>
          </p15:clr>
        </p15:guide>
        <p15:guide id="3" pos="5477">
          <p15:clr>
            <a:srgbClr val="E46962"/>
          </p15:clr>
        </p15:guide>
        <p15:guide id="4" orient="horz" pos="2957">
          <p15:clr>
            <a:srgbClr val="E46962"/>
          </p15:clr>
        </p15:guide>
        <p15:guide id="5" orient="horz" pos="1474">
          <p15:clr>
            <a:srgbClr val="E46962"/>
          </p15:clr>
        </p15:guide>
        <p15:guide id="6" pos="2880">
          <p15:clr>
            <a:srgbClr val="E46962"/>
          </p15:clr>
        </p15:guide>
        <p15:guide id="7" orient="horz" pos="2709">
          <p15:clr>
            <a:srgbClr val="E46962"/>
          </p15:clr>
        </p15:guide>
        <p15:guide id="8" orient="horz" pos="2461">
          <p15:clr>
            <a:srgbClr val="E46962"/>
          </p15:clr>
        </p15:guide>
        <p15:guide id="9" pos="364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450000" y="1590000"/>
            <a:ext cx="824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100"/>
              <a:buFont typeface="Jost ExtraLight"/>
              <a:buNone/>
              <a:defRPr sz="13100">
                <a:solidFill>
                  <a:schemeClr val="lt1"/>
                </a:solidFill>
                <a:latin typeface="Jost ExtraLight"/>
                <a:ea typeface="Jost ExtraLight"/>
                <a:cs typeface="Jost ExtraLight"/>
                <a:sym typeface="Jost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50000" y="3882450"/>
            <a:ext cx="8244000" cy="9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●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○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■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●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○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■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●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○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Jost"/>
              <a:buChar char="■"/>
              <a:defRPr sz="2000">
                <a:solidFill>
                  <a:schemeClr val="accent6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E46962"/>
          </p15:clr>
        </p15:guide>
        <p15:guide id="2" orient="horz" pos="283">
          <p15:clr>
            <a:srgbClr val="E46962"/>
          </p15:clr>
        </p15:guide>
        <p15:guide id="3" orient="horz" pos="2957">
          <p15:clr>
            <a:srgbClr val="E46962"/>
          </p15:clr>
        </p15:guide>
        <p15:guide id="4" pos="5477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00" y="4304875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Jost Light"/>
              <a:buNone/>
              <a:defRPr sz="3800">
                <a:latin typeface="Jost Light"/>
                <a:ea typeface="Jost Light"/>
                <a:cs typeface="Jost Light"/>
                <a:sym typeface="Jos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0000" y="277100"/>
            <a:ext cx="8244000" cy="12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0000" y="1550825"/>
            <a:ext cx="8244000" cy="23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AutoNum type="arabicPeriod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●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⤷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*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○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■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●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○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■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00" y="4304875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67">
          <p15:clr>
            <a:srgbClr val="E46962"/>
          </p15:clr>
        </p15:guide>
        <p15:guide id="2" pos="2880">
          <p15:clr>
            <a:srgbClr val="E46962"/>
          </p15:clr>
        </p15:guide>
        <p15:guide id="3" pos="283">
          <p15:clr>
            <a:srgbClr val="E46962"/>
          </p15:clr>
        </p15:guide>
        <p15:guide id="4" pos="5477">
          <p15:clr>
            <a:srgbClr val="E46962"/>
          </p15:clr>
        </p15:guide>
        <p15:guide id="5" orient="horz" pos="2960">
          <p15:clr>
            <a:srgbClr val="E46962"/>
          </p15:clr>
        </p15:guide>
        <p15:guide id="6" orient="horz" pos="280">
          <p15:clr>
            <a:srgbClr val="E46962"/>
          </p15:clr>
        </p15:guide>
        <p15:guide id="7" orient="horz" pos="680">
          <p15:clr>
            <a:srgbClr val="E46962"/>
          </p15:clr>
        </p15:guide>
        <p15:guide id="8" orient="horz" pos="977">
          <p15:clr>
            <a:srgbClr val="E46962"/>
          </p15:clr>
        </p15:guide>
        <p15:guide id="9" orient="horz" pos="175">
          <p15:clr>
            <a:srgbClr val="E46962"/>
          </p15:clr>
        </p15:guide>
        <p15:guide id="10" orient="horz" pos="2460">
          <p15:clr>
            <a:srgbClr val="E46962"/>
          </p15:clr>
        </p15:guide>
        <p15:guide id="11" pos="363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0000" y="277100"/>
            <a:ext cx="82440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0000" y="1551600"/>
            <a:ext cx="3832200" cy="2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AutoNum type="arabicPeriod"/>
              <a:def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●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⤷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■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●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■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762300" y="1551725"/>
            <a:ext cx="3931800" cy="2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AutoNum type="arabicPeriod"/>
              <a:def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●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⤷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■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●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■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00" y="4304875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E46962"/>
          </p15:clr>
        </p15:guide>
        <p15:guide id="2" pos="5477">
          <p15:clr>
            <a:srgbClr val="E46962"/>
          </p15:clr>
        </p15:guide>
        <p15:guide id="3" orient="horz" pos="280">
          <p15:clr>
            <a:srgbClr val="E46962"/>
          </p15:clr>
        </p15:guide>
        <p15:guide id="4" orient="horz" pos="2960">
          <p15:clr>
            <a:srgbClr val="E46962"/>
          </p15:clr>
        </p15:guide>
        <p15:guide id="5" orient="horz" pos="977">
          <p15:clr>
            <a:srgbClr val="E46962"/>
          </p15:clr>
        </p15:guide>
        <p15:guide id="6" pos="2835">
          <p15:clr>
            <a:srgbClr val="E46962"/>
          </p15:clr>
        </p15:guide>
        <p15:guide id="7" orient="horz" pos="175">
          <p15:clr>
            <a:srgbClr val="E46962"/>
          </p15:clr>
        </p15:guide>
        <p15:guide id="8" orient="horz" pos="246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0000" y="277200"/>
            <a:ext cx="82440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00" y="4304875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3">
          <p15:clr>
            <a:srgbClr val="E46962"/>
          </p15:clr>
        </p15:guide>
        <p15:guide id="3" orient="horz" pos="283">
          <p15:clr>
            <a:srgbClr val="E46962"/>
          </p15:clr>
        </p15:guide>
        <p15:guide id="4" pos="5477">
          <p15:clr>
            <a:srgbClr val="E46962"/>
          </p15:clr>
        </p15:guide>
        <p15:guide id="5" orient="horz" pos="2957">
          <p15:clr>
            <a:srgbClr val="E46962"/>
          </p15:clr>
        </p15:guide>
        <p15:guide id="6" orient="horz" pos="977">
          <p15:clr>
            <a:srgbClr val="E46962"/>
          </p15:clr>
        </p15:guide>
        <p15:guide id="7" orient="horz" pos="17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50000" y="1551600"/>
            <a:ext cx="3734400" cy="23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AutoNum type="arabicPeriod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●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⤷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○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○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■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●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○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■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0000" y="277100"/>
            <a:ext cx="41220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Jost Light"/>
              <a:buNone/>
              <a:defRPr>
                <a:latin typeface="Jost Light"/>
                <a:ea typeface="Jost Light"/>
                <a:cs typeface="Jost Light"/>
                <a:sym typeface="Jost Light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4572000" y="-100"/>
            <a:ext cx="4572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00" y="4304875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E46962"/>
          </p15:clr>
        </p15:guide>
        <p15:guide id="2" pos="1587">
          <p15:clr>
            <a:srgbClr val="E46962"/>
          </p15:clr>
        </p15:guide>
        <p15:guide id="3" orient="horz" pos="283">
          <p15:clr>
            <a:srgbClr val="E46962"/>
          </p15:clr>
        </p15:guide>
        <p15:guide id="4" orient="horz" pos="175">
          <p15:clr>
            <a:srgbClr val="E46962"/>
          </p15:clr>
        </p15:guide>
        <p15:guide id="5" orient="horz" pos="977">
          <p15:clr>
            <a:srgbClr val="E46962"/>
          </p15:clr>
        </p15:guide>
        <p15:guide id="6" pos="2880">
          <p15:clr>
            <a:srgbClr val="E46962"/>
          </p15:clr>
        </p15:guide>
        <p15:guide id="7" orient="horz" pos="2957">
          <p15:clr>
            <a:srgbClr val="E46962"/>
          </p15:clr>
        </p15:guide>
        <p15:guide id="8" pos="5477">
          <p15:clr>
            <a:srgbClr val="E46962"/>
          </p15:clr>
        </p15:guide>
        <p15:guide id="9" orient="horz" pos="2460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0000" y="450150"/>
            <a:ext cx="824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Jost Light"/>
              <a:buNone/>
              <a:defRPr sz="4800">
                <a:latin typeface="Jost Light"/>
                <a:ea typeface="Jost Light"/>
                <a:cs typeface="Jost Light"/>
                <a:sym typeface="Jo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00" y="4304875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E46962"/>
          </p15:clr>
        </p15:guide>
        <p15:guide id="2" pos="283">
          <p15:clr>
            <a:srgbClr val="E46962"/>
          </p15:clr>
        </p15:guide>
        <p15:guide id="3" orient="horz" pos="2957">
          <p15:clr>
            <a:srgbClr val="E46962"/>
          </p15:clr>
        </p15:guide>
        <p15:guide id="4" pos="5477">
          <p15:clr>
            <a:srgbClr val="E46962"/>
          </p15:clr>
        </p15:guide>
        <p15:guide id="5" orient="horz" pos="2460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50000" y="219200"/>
            <a:ext cx="4122000" cy="24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Font typeface="Jost Light"/>
              <a:buNone/>
              <a:defRPr sz="42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450000" y="2815450"/>
            <a:ext cx="4122000" cy="10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ost"/>
              <a:buNone/>
              <a:defRPr sz="2000"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Jost"/>
              <a:buNone/>
              <a:defRPr sz="21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870075" y="297600"/>
            <a:ext cx="3602100" cy="3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●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Jost"/>
              <a:buChar char="○"/>
              <a:defRPr sz="20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t"/>
              <a:buChar char="■"/>
              <a:defRPr sz="18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●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■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●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○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t"/>
              <a:buChar char="■"/>
              <a:defRPr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00" y="4304875"/>
            <a:ext cx="82334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E46962"/>
          </p15:clr>
        </p15:guide>
        <p15:guide id="2" orient="horz" pos="283">
          <p15:clr>
            <a:srgbClr val="E46962"/>
          </p15:clr>
        </p15:guide>
        <p15:guide id="3" pos="5477">
          <p15:clr>
            <a:srgbClr val="E46962"/>
          </p15:clr>
        </p15:guide>
        <p15:guide id="4" orient="horz" pos="2957">
          <p15:clr>
            <a:srgbClr val="E46962"/>
          </p15:clr>
        </p15:guide>
        <p15:guide id="5" pos="2880">
          <p15:clr>
            <a:srgbClr val="E46962"/>
          </p15:clr>
        </p15:guide>
        <p15:guide id="6" orient="horz" pos="2460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0000" y="450000"/>
            <a:ext cx="5860500" cy="43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Jost"/>
              <a:buNone/>
              <a:defRPr sz="19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E46962"/>
          </p15:clr>
        </p15:guide>
        <p15:guide id="2" pos="283">
          <p15:clr>
            <a:srgbClr val="E46962"/>
          </p15:clr>
        </p15:guide>
        <p15:guide id="3" orient="horz" pos="2957">
          <p15:clr>
            <a:srgbClr val="E46962"/>
          </p15:clr>
        </p15:guide>
        <p15:guide id="4" pos="5477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k_artmuseu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rtmuseum.karel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muzey.com/museum/muzey-izobrazitelnyh-iskusstv-respubliki-kareliya-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50000" y="198700"/>
            <a:ext cx="8244000" cy="18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МУЗЕЙ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ОБРАЗОВАТЕЛЬНЫЕ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УЧРЕЖДЕНИЯ: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50000" y="3047075"/>
            <a:ext cx="82440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ЭФФЕКТИВНОЕ СОТРУДНИЧЕСТВО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450000" y="277200"/>
            <a:ext cx="41220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Jost"/>
                <a:ea typeface="Jost"/>
                <a:cs typeface="Jost"/>
                <a:sym typeface="Jost"/>
              </a:rPr>
              <a:t>СТУДИИ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450000" y="1551600"/>
            <a:ext cx="3734400" cy="23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Для всех возрастов</a:t>
            </a:r>
            <a:endParaRPr/>
          </a:p>
        </p:txBody>
      </p:sp>
      <p:pic>
        <p:nvPicPr>
          <p:cNvPr id="192" name="Google Shape;192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608" r="14104"/>
          <a:stretch/>
        </p:blipFill>
        <p:spPr>
          <a:xfrm>
            <a:off x="4572000" y="-100"/>
            <a:ext cx="4572001" cy="51434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4866775" y="1551500"/>
            <a:ext cx="3439500" cy="31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Каждую субботу в 15:00 			(с сентября по май)			Дошколята творят вместе с родителями, дети старше 7 лет могут посетить мастер-класс самостоятельно.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Мастер-классы с художниками в самых разнообразных техниках.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4866775" y="277100"/>
            <a:ext cx="38271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«КРАСКА-БУМ»</a:t>
            </a:r>
            <a:endParaRPr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25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Семейная художественная студия (5+)</a:t>
            </a:r>
            <a:endParaRPr sz="1250"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99" name="Google Shape;199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55" b="7755"/>
          <a:stretch/>
        </p:blipFill>
        <p:spPr>
          <a:xfrm>
            <a:off x="0" y="0"/>
            <a:ext cx="4572001" cy="51435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4866775" y="1551600"/>
            <a:ext cx="3439500" cy="31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По будням во время каникул в 12:00/14:00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Каникулы – лучшее время для творчества!  Для школьников во время отдыха от учебы мы предлагаем создать свои неповторимые шедевры под руководством мастеров-художников, увидеть произведения искусства и услышать интересные истории о них.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4866775" y="277100"/>
            <a:ext cx="38271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«ИЗО-КАНИКУЛЫ»</a:t>
            </a:r>
            <a:endParaRPr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«Музей и музы», «Летние мастерские»,  «Новогодние мастерские» </a:t>
            </a:r>
            <a:endParaRPr sz="1400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488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06" name="Google Shape;206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464" r="4255"/>
          <a:stretch/>
        </p:blipFill>
        <p:spPr>
          <a:xfrm>
            <a:off x="0" y="0"/>
            <a:ext cx="4572001" cy="51435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4866775" y="1551600"/>
            <a:ext cx="3439500" cy="31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Для взрослой аудитории </a:t>
            </a:r>
            <a:r>
              <a:rPr lang="ru" sz="1400" dirty="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400" dirty="0">
                <a:solidFill>
                  <a:srgbClr val="000000"/>
                </a:solidFill>
              </a:rPr>
              <a:t> каждый четверг с 18:00</a:t>
            </a:r>
            <a:r>
              <a:rPr lang="ru" sz="1400" dirty="0">
                <a:solidFill>
                  <a:srgbClr val="4D5156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до </a:t>
            </a:r>
            <a:r>
              <a:rPr lang="ru" sz="1400" dirty="0">
                <a:solidFill>
                  <a:srgbClr val="000000"/>
                </a:solidFill>
              </a:rPr>
              <a:t>20:00.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Возможна оплата по Пушкинской карте.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Музей предлагает разнообразные мастер-классы. Занятия построены так, что все получится, даже если вы рисуете впервые! Опытные педагоги пошагово 	и наглядно покажут, как создать оригинальное произведение с нуля.</a:t>
            </a:r>
            <a:endParaRPr sz="1400" dirty="0"/>
          </a:p>
        </p:txBody>
      </p:sp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4866775" y="277100"/>
            <a:ext cx="38271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«АРТ-ЧЕТВЕРГ»</a:t>
            </a:r>
            <a:endParaRPr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Художественная мастерская для взрослых (14+) </a:t>
            </a:r>
            <a:endParaRPr sz="140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488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13" name="Google Shape;213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861" r="19720"/>
          <a:stretch/>
        </p:blipFill>
        <p:spPr>
          <a:xfrm>
            <a:off x="0" y="0"/>
            <a:ext cx="4572001" cy="51435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450000" y="277200"/>
            <a:ext cx="41220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Jost"/>
                <a:ea typeface="Jost"/>
                <a:cs typeface="Jost"/>
                <a:sym typeface="Jost"/>
              </a:rPr>
              <a:t>ВЫСТАВКИ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19" name="Google Shape;219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0754"/>
          <a:stretch/>
        </p:blipFill>
        <p:spPr>
          <a:xfrm>
            <a:off x="4572000" y="-100"/>
            <a:ext cx="4572001" cy="5143501"/>
          </a:xfrm>
          <a:prstGeom prst="rect">
            <a:avLst/>
          </a:prstGeom>
        </p:spPr>
      </p:pic>
      <p:pic>
        <p:nvPicPr>
          <p:cNvPr id="220" name="Google Shape;220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7813" b="7813"/>
          <a:stretch/>
        </p:blipFill>
        <p:spPr>
          <a:xfrm>
            <a:off x="0" y="0"/>
            <a:ext cx="4572000" cy="5143501"/>
          </a:xfrm>
          <a:prstGeom prst="rect">
            <a:avLst/>
          </a:prstGeom>
        </p:spPr>
      </p:pic>
      <p:pic>
        <p:nvPicPr>
          <p:cNvPr id="221" name="Google Shape;221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40754"/>
          <a:stretch/>
        </p:blipFill>
        <p:spPr>
          <a:xfrm>
            <a:off x="4572000" y="0"/>
            <a:ext cx="4572001" cy="5143501"/>
          </a:xfrm>
          <a:prstGeom prst="rect">
            <a:avLst/>
          </a:prstGeom>
        </p:spPr>
      </p:pic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450000" y="3869000"/>
            <a:ext cx="39744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ВЫСТАВКИ</a:t>
            </a:r>
            <a:endParaRPr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450000" y="3468300"/>
            <a:ext cx="8244000" cy="18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vk.com/rk_artmuseum</a:t>
            </a:r>
            <a:r>
              <a:rPr lang="ru"/>
              <a:t>				</a:t>
            </a:r>
            <a:r>
              <a:rPr lang="ru">
                <a:solidFill>
                  <a:schemeClr val="accent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artmuseum.karelia.ru</a:t>
            </a:r>
            <a:endParaRPr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50000" y="1590000"/>
            <a:ext cx="824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СПАСИБО ЗА ВАШЕ ВНИМАНИЕ</a:t>
            </a:r>
            <a:endParaRPr sz="55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79898" y="298315"/>
            <a:ext cx="4027251" cy="1588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Jost"/>
                <a:ea typeface="Jost"/>
                <a:cs typeface="Jost"/>
                <a:sym typeface="Jost"/>
              </a:rPr>
              <a:t>Музей приглашает к сотрудничеству учащихся различных возрастных групп:</a:t>
            </a:r>
            <a:endParaRPr dirty="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25294" y="1562912"/>
            <a:ext cx="3372255" cy="2399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ru" sz="2300" dirty="0">
                <a:solidFill>
                  <a:schemeClr val="dk1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Начальные классы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ru" sz="2300" dirty="0">
                <a:solidFill>
                  <a:schemeClr val="dk1"/>
                </a:solidFill>
                <a:uFill>
                  <a:noFill/>
                </a:u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Среднее звено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ru" sz="2300" dirty="0">
                <a:solidFill>
                  <a:schemeClr val="dk1"/>
                </a:solidFill>
              </a:rPr>
              <a:t>Пушкинская карта: старшеклассники     и студенты</a:t>
            </a:r>
            <a:endParaRPr sz="2300" dirty="0">
              <a:solidFill>
                <a:schemeClr val="dk1"/>
              </a:solidFill>
            </a:endParaRPr>
          </a:p>
        </p:txBody>
      </p:sp>
      <p:pic>
        <p:nvPicPr>
          <p:cNvPr id="1026" name="Picture 2" descr="C:\Users\Katya_2\Desktop\конференция 8.12.23\gor-3-e1590093541324.jpg"/>
          <p:cNvPicPr>
            <a:picLocks noGrp="1" noChangeAspect="1" noChangeArrowheads="1"/>
          </p:cNvPicPr>
          <p:nvPr>
            <p:ph type="pic" idx="2"/>
          </p:nvPr>
        </p:nvPicPr>
        <p:blipFill>
          <a:blip r:embed="rId5"/>
          <a:srcRect l="25333" r="25333"/>
          <a:stretch>
            <a:fillRect/>
          </a:stretch>
        </p:blipFill>
        <p:spPr bwMode="auto">
          <a:xfrm>
            <a:off x="5322350" y="624114"/>
            <a:ext cx="3296356" cy="370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50000" y="277100"/>
            <a:ext cx="8244000" cy="12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Jost"/>
                <a:ea typeface="Jost"/>
                <a:cs typeface="Jost"/>
                <a:sym typeface="Jost"/>
              </a:rPr>
              <a:t>«Моя Карелия»: экскурсии и занятия на постоянной экспозиции</a:t>
            </a:r>
            <a:endParaRPr sz="1800" b="1" dirty="0">
              <a:latin typeface="Jost"/>
              <a:ea typeface="Jost"/>
              <a:cs typeface="Jost"/>
              <a:sym typeface="Jos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latin typeface="Jost"/>
                <a:ea typeface="Jost"/>
                <a:cs typeface="Jost"/>
                <a:sym typeface="Jost"/>
              </a:rPr>
              <a:t>(региональный компонент)</a:t>
            </a:r>
            <a:endParaRPr sz="1600" b="1" dirty="0"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Jost Medium"/>
              <a:ea typeface="Jost Medium"/>
              <a:cs typeface="Jost Medium"/>
              <a:sym typeface="Jost Medium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4222250"/>
            <a:ext cx="9144000" cy="56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03115" y="1212715"/>
            <a:ext cx="8090884" cy="3941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" sz="1100" b="1" dirty="0">
                <a:solidFill>
                  <a:srgbClr val="000000"/>
                </a:solidFill>
                <a:latin typeface="+mn-lt"/>
              </a:rPr>
              <a:t>«Впервые в музее» (обзорная экскурсия)</a:t>
            </a:r>
            <a:endParaRPr sz="1100" b="1" dirty="0">
              <a:solidFill>
                <a:srgbClr val="000000"/>
              </a:solidFill>
              <a:latin typeface="+mn-l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0000"/>
                </a:solidFill>
                <a:latin typeface="+mn-lt"/>
              </a:rPr>
              <a:t>Экскурсия-прогулка по залам музея. Дети узнают, как устроен  музей, кто работает в музее и как «живут» в нём предметы. Акцент делается на экспонатах, составляющих гордость карельского края (разделы иконописи, декоративно-прикладного и карельского искусства).</a:t>
            </a: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+mn-lt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" sz="1100" b="1" dirty="0">
                <a:solidFill>
                  <a:srgbClr val="000000"/>
                </a:solidFill>
                <a:latin typeface="+mn-lt"/>
              </a:rPr>
              <a:t>« Вселенная Калевала» </a:t>
            </a:r>
            <a:endParaRPr sz="1100" b="1" dirty="0">
              <a:solidFill>
                <a:srgbClr val="000000"/>
              </a:solidFill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000000"/>
                </a:solidFill>
                <a:latin typeface="+mn-lt"/>
              </a:rPr>
              <a:t>Древний эпос представлен глазами художников, необычными инсталляциями и звуковым сопровождением в 5 залах, демонстрируются работы известных художников, творческая жизнь которых связана с Карелией: </a:t>
            </a:r>
            <a:r>
              <a:rPr lang="ru-RU" sz="1100" dirty="0" err="1">
                <a:solidFill>
                  <a:srgbClr val="000000"/>
                </a:solidFill>
                <a:latin typeface="+mn-lt"/>
              </a:rPr>
              <a:t>Мюда</a:t>
            </a:r>
            <a:r>
              <a:rPr lang="ru-RU" sz="11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+mn-lt"/>
              </a:rPr>
              <a:t>Мечева</a:t>
            </a:r>
            <a:r>
              <a:rPr lang="ru-RU" sz="1100" dirty="0">
                <a:solidFill>
                  <a:srgbClr val="000000"/>
                </a:solidFill>
                <a:latin typeface="+mn-lt"/>
              </a:rPr>
              <a:t>, Георгия </a:t>
            </a:r>
            <a:r>
              <a:rPr lang="ru-RU" sz="1100" dirty="0" err="1">
                <a:solidFill>
                  <a:srgbClr val="000000"/>
                </a:solidFill>
                <a:latin typeface="+mn-lt"/>
              </a:rPr>
              <a:t>Стронка</a:t>
            </a:r>
            <a:r>
              <a:rPr lang="ru-RU" sz="11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+mn-lt"/>
              </a:rPr>
              <a:t>Осмо</a:t>
            </a:r>
            <a:r>
              <a:rPr lang="ru-RU" sz="11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+mn-lt"/>
              </a:rPr>
              <a:t>Бородкина</a:t>
            </a:r>
            <a:r>
              <a:rPr lang="ru-RU" sz="1100" dirty="0">
                <a:solidFill>
                  <a:srgbClr val="000000"/>
                </a:solidFill>
                <a:latin typeface="+mn-lt"/>
              </a:rPr>
              <a:t>, Николая Брюханова, Тамары Юфа, Виталия Добрынина.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+mn-lt"/>
            </a:endParaRPr>
          </a:p>
          <a:p>
            <a:pPr lvl="0" algn="just">
              <a:buClr>
                <a:srgbClr val="000000"/>
              </a:buClr>
              <a:buNone/>
            </a:pPr>
            <a:r>
              <a:rPr lang="ru" sz="1100" b="1" dirty="0">
                <a:solidFill>
                  <a:srgbClr val="000000"/>
                </a:solidFill>
                <a:latin typeface="+mn-lt"/>
              </a:rPr>
              <a:t>Занятие </a:t>
            </a:r>
            <a:r>
              <a:rPr lang="ru" sz="11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«Народное и декоративно-прикладное искусство Карелии</a:t>
            </a:r>
            <a:r>
              <a:rPr lang="ru" sz="1100" b="1" dirty="0">
                <a:solidFill>
                  <a:srgbClr val="000000"/>
                </a:solidFill>
                <a:latin typeface="+mn-lt"/>
              </a:rPr>
              <a:t>»  (1-5 классы – «Красна девица да добрый молодец»)</a:t>
            </a:r>
            <a:endParaRPr sz="1100" b="1" dirty="0">
              <a:solidFill>
                <a:srgbClr val="000000"/>
              </a:solidFill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0000"/>
                </a:solidFill>
                <a:latin typeface="+mn-lt"/>
              </a:rPr>
              <a:t>Знакомимся с орнаментами и символикой карельской вышивки, с процессом изготовления изделий из бересты, с ремеслом  прядения и украшением карельской прялки. </a:t>
            </a:r>
          </a:p>
          <a:p>
            <a:pPr lvl="0" algn="just">
              <a:buClr>
                <a:srgbClr val="000000"/>
              </a:buClr>
              <a:buNone/>
            </a:pPr>
            <a:endParaRPr lang="ru-RU" sz="1100" b="1" dirty="0">
              <a:solidFill>
                <a:srgbClr val="000000"/>
              </a:solidFill>
            </a:endParaRPr>
          </a:p>
          <a:p>
            <a:pPr lvl="0" algn="just">
              <a:buClr>
                <a:srgbClr val="000000"/>
              </a:buClr>
              <a:buNone/>
            </a:pPr>
            <a:r>
              <a:rPr lang="ru-RU" sz="1100" b="1" dirty="0">
                <a:solidFill>
                  <a:srgbClr val="000000"/>
                </a:solidFill>
                <a:latin typeface="+mn-lt"/>
              </a:rPr>
              <a:t>«</a:t>
            </a:r>
            <a:r>
              <a:rPr lang="ru-RU" sz="1100" b="1" dirty="0" err="1">
                <a:solidFill>
                  <a:srgbClr val="000000"/>
                </a:solidFill>
                <a:latin typeface="+mn-lt"/>
              </a:rPr>
              <a:t>Мультиполотенце</a:t>
            </a:r>
            <a:r>
              <a:rPr lang="ru-RU" sz="1100" b="1" dirty="0">
                <a:solidFill>
                  <a:srgbClr val="000000"/>
                </a:solidFill>
                <a:latin typeface="+mn-lt"/>
              </a:rPr>
              <a:t>»</a:t>
            </a:r>
          </a:p>
          <a:p>
            <a:pPr lvl="0" indent="0" algn="just">
              <a:buNone/>
            </a:pPr>
            <a:r>
              <a:rPr lang="ru-RU" sz="1000" dirty="0" err="1">
                <a:solidFill>
                  <a:srgbClr val="000000"/>
                </a:solidFill>
                <a:latin typeface="+mn-lt"/>
              </a:rPr>
              <a:t>Мультимедийная</a:t>
            </a:r>
            <a:r>
              <a:rPr lang="ru-RU" sz="1000" dirty="0">
                <a:solidFill>
                  <a:srgbClr val="000000"/>
                </a:solidFill>
                <a:latin typeface="+mn-lt"/>
              </a:rPr>
              <a:t> программа выстроена в виде интерактивного путешествия по «галактике» народного искусства</a:t>
            </a:r>
          </a:p>
          <a:p>
            <a:pPr lvl="0" indent="0" algn="just">
              <a:buNone/>
            </a:pPr>
            <a:r>
              <a:rPr lang="ru-RU" sz="1000" dirty="0">
                <a:solidFill>
                  <a:srgbClr val="000000"/>
                </a:solidFill>
                <a:latin typeface="+mn-lt"/>
              </a:rPr>
              <a:t>Карелии XIX-XX веков — настоящего космического путешествия!</a:t>
            </a:r>
          </a:p>
          <a:p>
            <a:pPr lvl="0" indent="0" algn="just">
              <a:buNone/>
            </a:pPr>
            <a:endParaRPr lang="ru-RU" sz="1100" dirty="0">
              <a:solidFill>
                <a:srgbClr val="000000"/>
              </a:solidFill>
              <a:latin typeface="+mn-lt"/>
            </a:endParaRPr>
          </a:p>
          <a:p>
            <a:pPr lvl="0" indent="0" algn="ctr">
              <a:buNone/>
            </a:pPr>
            <a:endParaRPr sz="1100" b="1" dirty="0">
              <a:latin typeface="+mn-lt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66" y="992221"/>
            <a:ext cx="8547370" cy="20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0000" y="277100"/>
            <a:ext cx="8244000" cy="12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b="1" dirty="0">
                <a:latin typeface="Jost"/>
                <a:ea typeface="Jost"/>
                <a:cs typeface="Jost"/>
                <a:sym typeface="Jost"/>
              </a:rPr>
              <a:t>«Моя Карелия»: экскурсии и занятия на постоянной экспозиции</a:t>
            </a:r>
            <a:br>
              <a:rPr lang="ru-RU" sz="1800" b="1" dirty="0">
                <a:latin typeface="Jost"/>
                <a:ea typeface="Jost"/>
                <a:cs typeface="Jost"/>
                <a:sym typeface="Jost"/>
              </a:rPr>
            </a:br>
            <a:r>
              <a:rPr lang="ru-RU" sz="1800" b="1" dirty="0">
                <a:latin typeface="Jost"/>
                <a:ea typeface="Jost"/>
                <a:cs typeface="Jost"/>
                <a:sym typeface="Jost"/>
              </a:rPr>
              <a:t>(региональный компонент)</a:t>
            </a:r>
            <a:endParaRPr sz="1800" dirty="0">
              <a:latin typeface="Jost Medium"/>
              <a:ea typeface="Jost Medium"/>
              <a:cs typeface="Jost Medium"/>
              <a:sym typeface="Jost Medium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0" y="4222250"/>
            <a:ext cx="9144000" cy="56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450000" y="1550825"/>
            <a:ext cx="8244000" cy="1741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Clr>
                <a:srgbClr val="000000"/>
              </a:buClr>
              <a:buNone/>
            </a:pPr>
            <a:r>
              <a:rPr lang="ru" sz="1100" dirty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Экскурсия «Иконописное наследие Карелии. Северные письма»</a:t>
            </a:r>
            <a:endParaRPr lang="ru-RU" sz="1100" dirty="0">
              <a:solidFill>
                <a:schemeClr val="tx1"/>
              </a:solidFill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0000"/>
                </a:solidFill>
                <a:latin typeface="+mn-lt"/>
              </a:rPr>
              <a:t>Знакомство с иконой, как с произведением искусства. Обсуждаем, о чем говорит икона, каких святых изображает, как создавалась, из чего сделаны краски.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100" dirty="0">
              <a:solidFill>
                <a:srgbClr val="000000"/>
              </a:solidFill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accent5"/>
                </a:solidFill>
                <a:latin typeface="+mn-lt"/>
              </a:rPr>
              <a:t>Занятие «Жанры изобразительного искусства на примере коллекции карельского изобразительного искусства МИИ РК» </a:t>
            </a:r>
            <a:r>
              <a:rPr lang="ru-RU" sz="1100" dirty="0">
                <a:solidFill>
                  <a:schemeClr val="accent5"/>
                </a:solidFill>
                <a:latin typeface="+mn-lt"/>
              </a:rPr>
              <a:t>(пейзаж, натюрморт, жанровая картина и пр.,  представленные в работах известных карельских художников.</a:t>
            </a:r>
            <a:endParaRPr lang="ru-RU" sz="1100" b="1" dirty="0">
              <a:solidFill>
                <a:schemeClr val="accent5"/>
              </a:solidFill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38" y="1102468"/>
            <a:ext cx="7470843" cy="23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20783" cy="6500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9703" y="2075235"/>
            <a:ext cx="2600527" cy="2191966"/>
          </a:xfrm>
        </p:spPr>
        <p:txBody>
          <a:bodyPr/>
          <a:lstStyle/>
          <a:p>
            <a:r>
              <a:rPr lang="ru" sz="2000" dirty="0">
                <a:solidFill>
                  <a:srgbClr val="000000"/>
                </a:solidFill>
              </a:rPr>
              <a:t> </a:t>
            </a:r>
            <a:r>
              <a:rPr lang="ru" sz="2000" b="1" dirty="0">
                <a:solidFill>
                  <a:srgbClr val="000000"/>
                </a:solidFill>
              </a:rPr>
              <a:t>Все занятия</a:t>
            </a:r>
          </a:p>
          <a:p>
            <a:r>
              <a:rPr lang="ru" sz="2000" b="1" dirty="0">
                <a:solidFill>
                  <a:srgbClr val="000000"/>
                </a:solidFill>
              </a:rPr>
              <a:t>сопровождаются </a:t>
            </a:r>
          </a:p>
          <a:p>
            <a:r>
              <a:rPr lang="ru" sz="2000" b="1" dirty="0">
                <a:solidFill>
                  <a:srgbClr val="000000"/>
                </a:solidFill>
              </a:rPr>
              <a:t>тематическими </a:t>
            </a:r>
          </a:p>
          <a:p>
            <a:r>
              <a:rPr lang="ru" sz="2000" b="1" dirty="0">
                <a:solidFill>
                  <a:srgbClr val="000000"/>
                </a:solidFill>
              </a:rPr>
              <a:t>мастер-классами</a:t>
            </a:r>
            <a:endParaRPr lang="ru-RU" dirty="0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111" y="0"/>
            <a:ext cx="58657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450000" y="450000"/>
            <a:ext cx="4122000" cy="4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2"/>
                </a:solidFill>
              </a:rPr>
              <a:t>Музей </a:t>
            </a:r>
            <a:r>
              <a:rPr lang="ru" sz="2800">
                <a:solidFill>
                  <a:schemeClr val="lt2"/>
                </a:solidFill>
                <a:highlight>
                  <a:schemeClr val="lt1"/>
                </a:highlight>
              </a:rPr>
              <a:t>—</a:t>
            </a:r>
            <a:r>
              <a:rPr lang="ru" sz="2800">
                <a:solidFill>
                  <a:schemeClr val="lt2"/>
                </a:solidFill>
                <a:highlight>
                  <a:srgbClr val="FFFFFF"/>
                </a:highlight>
              </a:rPr>
              <a:t> </a:t>
            </a:r>
            <a:endParaRPr sz="280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2"/>
                </a:solidFill>
              </a:rPr>
              <a:t>площадка для исследовательской </a:t>
            </a:r>
            <a:endParaRPr sz="280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2"/>
                </a:solidFill>
              </a:rPr>
              <a:t>деятельности школьников 5</a:t>
            </a:r>
            <a:r>
              <a:rPr lang="ru" sz="2800">
                <a:solidFill>
                  <a:schemeClr val="lt2"/>
                </a:solidFill>
                <a:highlight>
                  <a:schemeClr val="lt1"/>
                </a:highlight>
              </a:rPr>
              <a:t>—</a:t>
            </a:r>
            <a:r>
              <a:rPr lang="ru" sz="2800">
                <a:solidFill>
                  <a:schemeClr val="lt2"/>
                </a:solidFill>
              </a:rPr>
              <a:t>11 классов</a:t>
            </a:r>
            <a:endParaRPr sz="280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7"/>
          <p:cNvSpPr txBox="1"/>
          <p:nvPr/>
        </p:nvSpPr>
        <p:spPr>
          <a:xfrm>
            <a:off x="4086600" y="0"/>
            <a:ext cx="5057400" cy="150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9999" marR="345271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Знания и навыки в области истории края, истории искусства, литературы, музееведения, обществознания</a:t>
            </a:r>
            <a:endParaRPr sz="1500"/>
          </a:p>
        </p:txBody>
      </p:sp>
      <p:sp>
        <p:nvSpPr>
          <p:cNvPr id="159" name="Google Shape;159;p27"/>
          <p:cNvSpPr txBox="1"/>
          <p:nvPr/>
        </p:nvSpPr>
        <p:spPr>
          <a:xfrm>
            <a:off x="4086600" y="1503600"/>
            <a:ext cx="5057400" cy="95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379800" bIns="91425" anchor="ctr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Формирование навыков исследовательской деятельности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4086600" y="2457900"/>
            <a:ext cx="5057400" cy="118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Знакомство с различными способами работы с музейными артефактами и предметами искусства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086500" y="3639900"/>
            <a:ext cx="5057400" cy="150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Смогут создать практикоориентированные работы в смежных отраслях, в том числе по развитию своего образовательного учреждения.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9;p2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8164" r="54972"/>
          <a:stretch/>
        </p:blipFill>
        <p:spPr>
          <a:xfrm>
            <a:off x="4571999" y="0"/>
            <a:ext cx="4572001" cy="5025308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7718" y="188067"/>
            <a:ext cx="3605720" cy="3378741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+mn-lt"/>
              </a:rPr>
              <a:t>Неоспоримым преимуществом при выборе музея как исследовательской площадки станет формирование пролонгированного устойчивого интереса к культурному наследию Карелии.</a:t>
            </a:r>
            <a:endParaRPr lang="en-US" sz="1600" dirty="0">
              <a:latin typeface="+mn-lt"/>
            </a:endParaRPr>
          </a:p>
          <a:p>
            <a:pPr algn="ctr"/>
            <a:endParaRPr lang="ru-RU" sz="1600" dirty="0">
              <a:latin typeface="+mn-lt"/>
            </a:endParaRPr>
          </a:p>
          <a:p>
            <a:pPr algn="ctr"/>
            <a:r>
              <a:rPr lang="ru-RU" sz="1600" dirty="0">
                <a:latin typeface="+mn-lt"/>
              </a:rPr>
              <a:t>Куратор – методист музея Фокина Юлия Андреевна, </a:t>
            </a:r>
          </a:p>
          <a:p>
            <a:pPr algn="ctr"/>
            <a:r>
              <a:rPr lang="ru-RU" sz="1600" dirty="0">
                <a:latin typeface="+mn-lt"/>
              </a:rPr>
              <a:t>633-800, </a:t>
            </a:r>
            <a:r>
              <a:rPr lang="en-US" sz="1600" dirty="0">
                <a:latin typeface="+mn-lt"/>
              </a:rPr>
              <a:t>orp@artmuseum.karelia.ru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450000" y="277200"/>
            <a:ext cx="41220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Jost"/>
                <a:ea typeface="Jost"/>
                <a:cs typeface="Jost"/>
                <a:sym typeface="Jost"/>
              </a:rPr>
              <a:t>ПУШКИНСКАЯ</a:t>
            </a:r>
            <a:endParaRPr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Jost"/>
                <a:ea typeface="Jost"/>
                <a:cs typeface="Jost"/>
                <a:sym typeface="Jost"/>
              </a:rPr>
              <a:t>КАРТА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450000" y="1551600"/>
            <a:ext cx="3734400" cy="23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8</a:t>
            </a:r>
            <a:r>
              <a:rPr lang="ru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/>
              <a:t>11 классы</a:t>
            </a:r>
            <a:endParaRPr/>
          </a:p>
        </p:txBody>
      </p:sp>
      <p:pic>
        <p:nvPicPr>
          <p:cNvPr id="174" name="Google Shape;174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999" r="25712"/>
          <a:stretch/>
        </p:blipFill>
        <p:spPr>
          <a:xfrm>
            <a:off x="4572000" y="-100"/>
            <a:ext cx="4572001" cy="51434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body" idx="2"/>
          </p:nvPr>
        </p:nvSpPr>
        <p:spPr>
          <a:xfrm>
            <a:off x="3447600" y="297600"/>
            <a:ext cx="5024400" cy="4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Пушкинская карта даёт возможность молодым людям          от 14 до 22 лет посещать различные выставки и мероприятия за счёт федерального бюджета.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Наш музей является участником программы «Пушкинская карта». Покупка билетов производится на сайте </a:t>
            </a:r>
            <a:r>
              <a:rPr lang="ru" sz="1400" u="sng" dirty="0">
                <a:solidFill>
                  <a:schemeClr val="hlink"/>
                </a:solidFill>
                <a:latin typeface="Jost Medium"/>
                <a:ea typeface="Jost Medium"/>
                <a:cs typeface="Jost Medium"/>
                <a:sym typeface="Jost Medium"/>
                <a:hlinkClick r:id="rId3"/>
              </a:rPr>
              <a:t>«Вмузей».</a:t>
            </a:r>
            <a:endParaRPr sz="1400" dirty="0">
              <a:solidFill>
                <a:srgbClr val="000000"/>
              </a:solidFill>
              <a:latin typeface="Jost Medium"/>
              <a:ea typeface="Jost Medium"/>
              <a:cs typeface="Jost Medium"/>
              <a:sym typeface="Jos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Владельцы карты могут с ее помощью приобрести билеты      на все события нашего музея: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rgbClr val="000000"/>
                </a:solidFill>
              </a:rPr>
              <a:t>Экскурсии на постоянной экспозиции. Только для владельцев Пушкинской карты – уникальный мастер-класс по изготовлению темперной краски 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 dirty="0">
                <a:solidFill>
                  <a:srgbClr val="000000"/>
                </a:solidFill>
              </a:rPr>
              <a:t>Временные выставки. Только для владельцев Пушкинской карты – экскурсия-диалог по выставке «Энергетика сдержанности» (2-я карельская биеннале)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Jost"/>
              <a:buChar char="●"/>
            </a:pPr>
            <a:r>
              <a:rPr lang="ru" sz="1400" dirty="0">
                <a:solidFill>
                  <a:srgbClr val="000000"/>
                </a:solidFill>
              </a:rPr>
              <a:t>Мастер-классы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450000" y="277200"/>
            <a:ext cx="41220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Jost"/>
                <a:ea typeface="Jost"/>
                <a:cs typeface="Jost"/>
                <a:sym typeface="Jost"/>
              </a:rPr>
              <a:t>ПУШКИНСКАЯ</a:t>
            </a:r>
            <a:endParaRPr sz="2800"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Jost"/>
                <a:ea typeface="Jost"/>
                <a:cs typeface="Jost"/>
                <a:sym typeface="Jost"/>
              </a:rPr>
              <a:t>КАРТА</a:t>
            </a:r>
            <a:endParaRPr sz="28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619200" y="2376425"/>
            <a:ext cx="1811700" cy="1811700"/>
          </a:xfrm>
          <a:prstGeom prst="ellipse">
            <a:avLst/>
          </a:prstGeom>
          <a:solidFill>
            <a:srgbClr val="FF78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/>
          <p:cNvSpPr/>
          <p:nvPr/>
        </p:nvSpPr>
        <p:spPr>
          <a:xfrm>
            <a:off x="0" y="4222250"/>
            <a:ext cx="9144000" cy="56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/>
          <p:cNvSpPr/>
          <p:nvPr/>
        </p:nvSpPr>
        <p:spPr>
          <a:xfrm rot="-5400000">
            <a:off x="75150" y="1826825"/>
            <a:ext cx="2899800" cy="2910900"/>
          </a:xfrm>
          <a:prstGeom prst="blockArc">
            <a:avLst>
              <a:gd name="adj1" fmla="val 7393483"/>
              <a:gd name="adj2" fmla="val 0"/>
              <a:gd name="adj3" fmla="val 25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/>
          <p:nvPr/>
        </p:nvSpPr>
        <p:spPr>
          <a:xfrm>
            <a:off x="-58800" y="1698425"/>
            <a:ext cx="3167700" cy="31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6050" y="1421050"/>
            <a:ext cx="4018775" cy="37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333333"/>
      </a:dk1>
      <a:lt1>
        <a:srgbClr val="F8F8F8"/>
      </a:lt1>
      <a:dk2>
        <a:srgbClr val="5C7272"/>
      </a:dk2>
      <a:lt2>
        <a:srgbClr val="575757"/>
      </a:lt2>
      <a:accent1>
        <a:srgbClr val="A58750"/>
      </a:accent1>
      <a:accent2>
        <a:srgbClr val="56C3BE"/>
      </a:accent2>
      <a:accent3>
        <a:srgbClr val="697D82"/>
      </a:accent3>
      <a:accent4>
        <a:srgbClr val="CCB170"/>
      </a:accent4>
      <a:accent5>
        <a:srgbClr val="333332"/>
      </a:accent5>
      <a:accent6>
        <a:srgbClr val="CCB170"/>
      </a:accent6>
      <a:hlink>
        <a:srgbClr val="598B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678</Words>
  <Application>Microsoft Office PowerPoint</Application>
  <PresentationFormat>Экран (16:9)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Jost</vt:lpstr>
      <vt:lpstr>Times New Roman</vt:lpstr>
      <vt:lpstr>Jost Light</vt:lpstr>
      <vt:lpstr>Jost ExtraLight</vt:lpstr>
      <vt:lpstr>Jost Medium</vt:lpstr>
      <vt:lpstr>Simple Light</vt:lpstr>
      <vt:lpstr>МУЗЕЙ  И ОБРАЗОВАТЕЛЬНЫЕ УЧРЕЖДЕНИЯ:</vt:lpstr>
      <vt:lpstr>Музей приглашает к сотрудничеству учащихся различных возрастных групп:</vt:lpstr>
      <vt:lpstr>«Моя Карелия»: экскурсии и занятия на постоянной экспозиции (региональный компонент) </vt:lpstr>
      <vt:lpstr>«Моя Карелия»: экскурсии и занятия на постоянной экспозиции (региональный компонент)</vt:lpstr>
      <vt:lpstr>Презентация PowerPoint</vt:lpstr>
      <vt:lpstr>Презентация PowerPoint</vt:lpstr>
      <vt:lpstr>Презентация PowerPoint</vt:lpstr>
      <vt:lpstr>ПУШКИНСКАЯ КАРТА</vt:lpstr>
      <vt:lpstr>ПУШКИНСКАЯ КАРТА</vt:lpstr>
      <vt:lpstr>СТУДИИ</vt:lpstr>
      <vt:lpstr>«КРАСКА-БУМ» Семейная художественная студия (5+)</vt:lpstr>
      <vt:lpstr>«ИЗО-КАНИКУЛЫ» «Музей и музы», «Летние мастерские»,  «Новогодние мастерские»  </vt:lpstr>
      <vt:lpstr>«АРТ-ЧЕТВЕРГ» Художественная мастерская для взрослых (14+)  </vt:lpstr>
      <vt:lpstr>ВЫСТАВКИ</vt:lpstr>
      <vt:lpstr>СПАСИБО ЗА ВАШЕ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 И ОБРАЗОВАТЕЛЬНЫЕ УЧРЕЖДЕНИЯ:</dc:title>
  <dc:creator>Юлия</dc:creator>
  <cp:lastModifiedBy>User</cp:lastModifiedBy>
  <cp:revision>24</cp:revision>
  <dcterms:modified xsi:type="dcterms:W3CDTF">2023-12-12T10:11:03Z</dcterms:modified>
</cp:coreProperties>
</file>